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73"/>
  </p:notesMasterIdLst>
  <p:handoutMasterIdLst>
    <p:handoutMasterId r:id="rId74"/>
  </p:handoutMasterIdLst>
  <p:sldIdLst>
    <p:sldId id="313" r:id="rId2"/>
    <p:sldId id="256" r:id="rId3"/>
    <p:sldId id="257" r:id="rId4"/>
    <p:sldId id="270" r:id="rId5"/>
    <p:sldId id="273" r:id="rId6"/>
    <p:sldId id="269" r:id="rId7"/>
    <p:sldId id="272" r:id="rId8"/>
    <p:sldId id="268" r:id="rId9"/>
    <p:sldId id="271" r:id="rId10"/>
    <p:sldId id="267" r:id="rId11"/>
    <p:sldId id="275" r:id="rId12"/>
    <p:sldId id="274" r:id="rId13"/>
    <p:sldId id="276" r:id="rId14"/>
    <p:sldId id="277" r:id="rId15"/>
    <p:sldId id="278" r:id="rId16"/>
    <p:sldId id="280" r:id="rId17"/>
    <p:sldId id="281" r:id="rId18"/>
    <p:sldId id="258" r:id="rId19"/>
    <p:sldId id="259" r:id="rId20"/>
    <p:sldId id="260" r:id="rId21"/>
    <p:sldId id="261" r:id="rId22"/>
    <p:sldId id="262" r:id="rId23"/>
    <p:sldId id="263" r:id="rId24"/>
    <p:sldId id="264" r:id="rId25"/>
    <p:sldId id="265" r:id="rId26"/>
    <p:sldId id="306" r:id="rId27"/>
    <p:sldId id="304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305" r:id="rId37"/>
    <p:sldId id="292" r:id="rId38"/>
    <p:sldId id="293" r:id="rId39"/>
    <p:sldId id="294" r:id="rId40"/>
    <p:sldId id="295" r:id="rId41"/>
    <p:sldId id="279" r:id="rId42"/>
    <p:sldId id="312" r:id="rId43"/>
    <p:sldId id="296" r:id="rId44"/>
    <p:sldId id="298" r:id="rId45"/>
    <p:sldId id="297" r:id="rId46"/>
    <p:sldId id="299" r:id="rId47"/>
    <p:sldId id="300" r:id="rId48"/>
    <p:sldId id="301" r:id="rId49"/>
    <p:sldId id="302" r:id="rId50"/>
    <p:sldId id="303" r:id="rId51"/>
    <p:sldId id="290" r:id="rId52"/>
    <p:sldId id="291" r:id="rId53"/>
    <p:sldId id="307" r:id="rId54"/>
    <p:sldId id="308" r:id="rId55"/>
    <p:sldId id="309" r:id="rId56"/>
    <p:sldId id="310" r:id="rId57"/>
    <p:sldId id="311" r:id="rId58"/>
    <p:sldId id="314" r:id="rId59"/>
    <p:sldId id="315" r:id="rId60"/>
    <p:sldId id="316" r:id="rId61"/>
    <p:sldId id="317" r:id="rId62"/>
    <p:sldId id="318" r:id="rId63"/>
    <p:sldId id="319" r:id="rId64"/>
    <p:sldId id="320" r:id="rId65"/>
    <p:sldId id="321" r:id="rId66"/>
    <p:sldId id="322" r:id="rId67"/>
    <p:sldId id="323" r:id="rId68"/>
    <p:sldId id="324" r:id="rId69"/>
    <p:sldId id="325" r:id="rId70"/>
    <p:sldId id="326" r:id="rId71"/>
    <p:sldId id="327" r:id="rId7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9" d="100"/>
          <a:sy n="79" d="100"/>
        </p:scale>
        <p:origin x="15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5" d="100"/>
          <a:sy n="85" d="100"/>
        </p:scale>
        <p:origin x="3888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18B7EEE5-31C0-DAEB-585C-B0A029E4D9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77F77ACD-83E7-2916-C813-2FF82D95907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C6AAAB-B5B1-41CA-A455-02A5E3F4EAFC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ACA9DB-E031-23FA-F48F-3094D1339EE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1E7E0841-20D4-2476-8D2B-33926787932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B566CF-B7A7-437B-BD50-28C80D200B64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5311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61B4762-767A-4548-9886-D599A513D0F2}" type="datetimeFigureOut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179FDB-C43C-4EAE-B0FA-79E74C8FFEB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04459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179FDB-C43C-4EAE-B0FA-79E74C8FFEB1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79887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A302F-EA79-45ED-8A00-B6B972B6F07B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70708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A302F-EA79-45ED-8A00-B6B972B6F07B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2431521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5A302F-EA79-45ED-8A00-B6B972B6F07B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553423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fld id="{9935B255-2C05-4971-A47F-46170E7C7809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491917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EF6D7E-D559-4281-8CDB-5D41E52E949B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709063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F081C4-B518-494A-A486-F94BC9FEFA54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700199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136524"/>
            <a:ext cx="7886700" cy="1325563"/>
          </a:xfrm>
        </p:spPr>
        <p:txBody>
          <a:bodyPr/>
          <a:lstStyle/>
          <a:p>
            <a:r>
              <a:rPr lang="zh-TW" altLang="en-US" dirty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492875"/>
            <a:ext cx="2057400" cy="365125"/>
          </a:xfrm>
        </p:spPr>
        <p:txBody>
          <a:bodyPr/>
          <a:lstStyle/>
          <a:p>
            <a:fld id="{A61FEF92-2398-4102-A3C7-A29436317E4D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492875"/>
            <a:ext cx="3086100" cy="365125"/>
          </a:xfrm>
        </p:spPr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457950" y="6492875"/>
            <a:ext cx="2057400" cy="365125"/>
          </a:xfrm>
        </p:spPr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069433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75371D-36D0-498D-899E-2DAED44251C5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3923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AC01F1-E8F7-4158-A433-A98D0BD7AA63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35160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B93EC2-8E9A-4A35-8FAA-9848D91B77D3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88902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A77FA2-3D1A-481B-A5CF-D7E9B3EBAB19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75772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2015D03-7F6F-48C4-B12D-11D1218341F2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145202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67D934-0C1D-4AE6-A8CD-D2F113813002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905250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894B1-DB9B-48EE-A85F-0149B385476F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499192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E05B75B-CCCB-49E0-9D12-527B5DC518DB}" type="datetime1">
              <a:rPr lang="zh-TW" altLang="en-US" smtClean="0"/>
              <a:t>2024/9/24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52D0D-9BD5-48E2-ABA2-EE905B2B3795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711255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4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52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54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58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0.svg"/><Relationship Id="rId5" Type="http://schemas.openxmlformats.org/officeDocument/2006/relationships/image" Target="../media/image37.svg"/><Relationship Id="rId15" Type="http://schemas.openxmlformats.org/officeDocument/2006/relationships/image" Target="../media/image60.svg"/><Relationship Id="rId10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8.svg"/><Relationship Id="rId14" Type="http://schemas.openxmlformats.org/officeDocument/2006/relationships/image" Target="../media/image5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44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17" Type="http://schemas.openxmlformats.org/officeDocument/2006/relationships/image" Target="../media/image56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62.svg"/><Relationship Id="rId5" Type="http://schemas.openxmlformats.org/officeDocument/2006/relationships/image" Target="../media/image37.svg"/><Relationship Id="rId15" Type="http://schemas.openxmlformats.org/officeDocument/2006/relationships/image" Target="../media/image60.svg"/><Relationship Id="rId10" Type="http://schemas.openxmlformats.org/officeDocument/2006/relationships/image" Target="../media/image61.png"/><Relationship Id="rId4" Type="http://schemas.openxmlformats.org/officeDocument/2006/relationships/image" Target="../media/image36.png"/><Relationship Id="rId9" Type="http://schemas.openxmlformats.org/officeDocument/2006/relationships/image" Target="../media/image8.svg"/><Relationship Id="rId1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900623@gmail.com" TargetMode="External"/><Relationship Id="rId2" Type="http://schemas.openxmlformats.org/officeDocument/2006/relationships/hyperlink" Target="mailto:ivan010517@gmail.com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mobaxterm.mobatek.net/download-home-edition.html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900623@gmail.com" TargetMode="External"/><Relationship Id="rId2" Type="http://schemas.openxmlformats.org/officeDocument/2006/relationships/hyperlink" Target="mailto:ivan010517@gmail.com" TargetMode="Externa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54.sv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900623@gmail.com" TargetMode="External"/><Relationship Id="rId2" Type="http://schemas.openxmlformats.org/officeDocument/2006/relationships/hyperlink" Target="mailto:ivan010517@gmail.com" TargetMode="Externa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58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0.svg"/><Relationship Id="rId5" Type="http://schemas.openxmlformats.org/officeDocument/2006/relationships/image" Target="../media/image37.svg"/><Relationship Id="rId15" Type="http://schemas.openxmlformats.org/officeDocument/2006/relationships/image" Target="../media/image60.svg"/><Relationship Id="rId10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8.svg"/><Relationship Id="rId14" Type="http://schemas.openxmlformats.org/officeDocument/2006/relationships/image" Target="../media/image59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900623@gmail.com" TargetMode="External"/><Relationship Id="rId2" Type="http://schemas.openxmlformats.org/officeDocument/2006/relationships/hyperlink" Target="mailto:ivan010517@gmail.com" TargetMode="Externa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58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0.svg"/><Relationship Id="rId5" Type="http://schemas.openxmlformats.org/officeDocument/2006/relationships/image" Target="../media/image37.svg"/><Relationship Id="rId15" Type="http://schemas.openxmlformats.org/officeDocument/2006/relationships/image" Target="../media/image60.svg"/><Relationship Id="rId10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8.svg"/><Relationship Id="rId14" Type="http://schemas.openxmlformats.org/officeDocument/2006/relationships/image" Target="../media/image5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jpe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21.jpe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14.sv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svg"/><Relationship Id="rId14" Type="http://schemas.openxmlformats.org/officeDocument/2006/relationships/image" Target="../media/image23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9.svg"/><Relationship Id="rId18" Type="http://schemas.openxmlformats.org/officeDocument/2006/relationships/image" Target="../media/image34.jpeg"/><Relationship Id="rId3" Type="http://schemas.openxmlformats.org/officeDocument/2006/relationships/image" Target="../media/image12.svg"/><Relationship Id="rId7" Type="http://schemas.openxmlformats.org/officeDocument/2006/relationships/image" Target="../media/image27.svg"/><Relationship Id="rId12" Type="http://schemas.openxmlformats.org/officeDocument/2006/relationships/image" Target="../media/image28.png"/><Relationship Id="rId17" Type="http://schemas.openxmlformats.org/officeDocument/2006/relationships/image" Target="../media/image33.svg"/><Relationship Id="rId2" Type="http://schemas.openxmlformats.org/officeDocument/2006/relationships/image" Target="../media/image11.png"/><Relationship Id="rId16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20.svg"/><Relationship Id="rId5" Type="http://schemas.openxmlformats.org/officeDocument/2006/relationships/image" Target="../media/image25.svg"/><Relationship Id="rId15" Type="http://schemas.openxmlformats.org/officeDocument/2006/relationships/image" Target="../media/image31.png"/><Relationship Id="rId10" Type="http://schemas.openxmlformats.org/officeDocument/2006/relationships/image" Target="../media/image19.png"/><Relationship Id="rId19" Type="http://schemas.openxmlformats.org/officeDocument/2006/relationships/image" Target="../media/image35.jpeg"/><Relationship Id="rId4" Type="http://schemas.openxmlformats.org/officeDocument/2006/relationships/image" Target="../media/image24.png"/><Relationship Id="rId9" Type="http://schemas.openxmlformats.org/officeDocument/2006/relationships/image" Target="../media/image18.svg"/><Relationship Id="rId14" Type="http://schemas.openxmlformats.org/officeDocument/2006/relationships/image" Target="../media/image3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44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17" Type="http://schemas.openxmlformats.org/officeDocument/2006/relationships/image" Target="../media/image56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62.svg"/><Relationship Id="rId5" Type="http://schemas.openxmlformats.org/officeDocument/2006/relationships/image" Target="../media/image37.svg"/><Relationship Id="rId15" Type="http://schemas.openxmlformats.org/officeDocument/2006/relationships/image" Target="../media/image60.svg"/><Relationship Id="rId10" Type="http://schemas.openxmlformats.org/officeDocument/2006/relationships/image" Target="../media/image61.png"/><Relationship Id="rId4" Type="http://schemas.openxmlformats.org/officeDocument/2006/relationships/image" Target="../media/image36.png"/><Relationship Id="rId9" Type="http://schemas.openxmlformats.org/officeDocument/2006/relationships/image" Target="../media/image8.svg"/><Relationship Id="rId14" Type="http://schemas.openxmlformats.org/officeDocument/2006/relationships/image" Target="../media/image59.png"/></Relationships>
</file>

<file path=ppt/slides/_rels/slide5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54.sv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56.svg"/><Relationship Id="rId3" Type="http://schemas.openxmlformats.org/officeDocument/2006/relationships/image" Target="../media/image12.svg"/><Relationship Id="rId7" Type="http://schemas.openxmlformats.org/officeDocument/2006/relationships/image" Target="../media/image16.svg"/><Relationship Id="rId12" Type="http://schemas.openxmlformats.org/officeDocument/2006/relationships/image" Target="../media/image5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8.svg"/></Relationships>
</file>

<file path=ppt/slides/_rels/slide5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58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0.svg"/><Relationship Id="rId5" Type="http://schemas.openxmlformats.org/officeDocument/2006/relationships/image" Target="../media/image37.svg"/><Relationship Id="rId15" Type="http://schemas.openxmlformats.org/officeDocument/2006/relationships/image" Target="../media/image60.svg"/><Relationship Id="rId10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8.svg"/><Relationship Id="rId14" Type="http://schemas.openxmlformats.org/officeDocument/2006/relationships/image" Target="../media/image59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20.svg"/><Relationship Id="rId3" Type="http://schemas.openxmlformats.org/officeDocument/2006/relationships/image" Target="../media/image44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17" Type="http://schemas.openxmlformats.org/officeDocument/2006/relationships/image" Target="../media/image56.svg"/><Relationship Id="rId2" Type="http://schemas.openxmlformats.org/officeDocument/2006/relationships/image" Target="../media/image43.pn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62.svg"/><Relationship Id="rId5" Type="http://schemas.openxmlformats.org/officeDocument/2006/relationships/image" Target="../media/image37.svg"/><Relationship Id="rId15" Type="http://schemas.openxmlformats.org/officeDocument/2006/relationships/image" Target="../media/image60.svg"/><Relationship Id="rId10" Type="http://schemas.openxmlformats.org/officeDocument/2006/relationships/image" Target="../media/image61.png"/><Relationship Id="rId4" Type="http://schemas.openxmlformats.org/officeDocument/2006/relationships/image" Target="../media/image36.png"/><Relationship Id="rId9" Type="http://schemas.openxmlformats.org/officeDocument/2006/relationships/image" Target="../media/image8.svg"/><Relationship Id="rId14" Type="http://schemas.openxmlformats.org/officeDocument/2006/relationships/image" Target="../media/image5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mailto:chris900623@gmail.com" TargetMode="External"/><Relationship Id="rId2" Type="http://schemas.openxmlformats.org/officeDocument/2006/relationships/hyperlink" Target="mailto:ivan010517@gmail.com" TargetMode="Externa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41.PNG"/><Relationship Id="rId3" Type="http://schemas.openxmlformats.org/officeDocument/2006/relationships/image" Target="../media/image12.svg"/><Relationship Id="rId7" Type="http://schemas.openxmlformats.org/officeDocument/2006/relationships/image" Target="../media/image39.svg"/><Relationship Id="rId12" Type="http://schemas.openxmlformats.org/officeDocument/2006/relationships/image" Target="../media/image40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18.svg"/><Relationship Id="rId14" Type="http://schemas.openxmlformats.org/officeDocument/2006/relationships/image" Target="../media/image42.emf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28.png"/><Relationship Id="rId3" Type="http://schemas.openxmlformats.org/officeDocument/2006/relationships/image" Target="../media/image43.png"/><Relationship Id="rId7" Type="http://schemas.openxmlformats.org/officeDocument/2006/relationships/image" Target="../media/image26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svg"/><Relationship Id="rId11" Type="http://schemas.openxmlformats.org/officeDocument/2006/relationships/image" Target="../media/image19.png"/><Relationship Id="rId5" Type="http://schemas.openxmlformats.org/officeDocument/2006/relationships/image" Target="../media/image36.png"/><Relationship Id="rId15" Type="http://schemas.openxmlformats.org/officeDocument/2006/relationships/image" Target="../media/image45.png"/><Relationship Id="rId10" Type="http://schemas.openxmlformats.org/officeDocument/2006/relationships/image" Target="../media/image18.svg"/><Relationship Id="rId4" Type="http://schemas.openxmlformats.org/officeDocument/2006/relationships/image" Target="../media/image44.svg"/><Relationship Id="rId9" Type="http://schemas.openxmlformats.org/officeDocument/2006/relationships/image" Target="../media/image17.png"/><Relationship Id="rId14" Type="http://schemas.openxmlformats.org/officeDocument/2006/relationships/image" Target="../media/image29.sv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47.svg"/><Relationship Id="rId7" Type="http://schemas.openxmlformats.org/officeDocument/2006/relationships/image" Target="../media/image16.svg"/><Relationship Id="rId12" Type="http://schemas.openxmlformats.org/officeDocument/2006/relationships/image" Target="../media/image45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20.svg"/><Relationship Id="rId5" Type="http://schemas.openxmlformats.org/officeDocument/2006/relationships/image" Target="../media/image37.svg"/><Relationship Id="rId10" Type="http://schemas.openxmlformats.org/officeDocument/2006/relationships/image" Target="../media/image19.png"/><Relationship Id="rId4" Type="http://schemas.openxmlformats.org/officeDocument/2006/relationships/image" Target="../media/image36.png"/><Relationship Id="rId9" Type="http://schemas.openxmlformats.org/officeDocument/2006/relationships/image" Target="../media/image18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20.svg"/><Relationship Id="rId3" Type="http://schemas.openxmlformats.org/officeDocument/2006/relationships/image" Target="../media/image44.svg"/><Relationship Id="rId7" Type="http://schemas.openxmlformats.org/officeDocument/2006/relationships/image" Target="../media/image16.svg"/><Relationship Id="rId12" Type="http://schemas.openxmlformats.org/officeDocument/2006/relationships/image" Target="../media/image19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50.svg"/><Relationship Id="rId5" Type="http://schemas.openxmlformats.org/officeDocument/2006/relationships/image" Target="../media/image37.svg"/><Relationship Id="rId10" Type="http://schemas.openxmlformats.org/officeDocument/2006/relationships/image" Target="../media/image28.png"/><Relationship Id="rId4" Type="http://schemas.openxmlformats.org/officeDocument/2006/relationships/image" Target="../media/image36.png"/><Relationship Id="rId9" Type="http://schemas.openxmlformats.org/officeDocument/2006/relationships/image" Target="../media/image49.svg"/><Relationship Id="rId14" Type="http://schemas.openxmlformats.org/officeDocument/2006/relationships/image" Target="../media/image4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7AA07C-C575-5261-6044-1E3F8B990B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D990A79-1BF5-C38A-D57D-2EB5774755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62086"/>
            <a:ext cx="7886700" cy="4890075"/>
          </a:xfrm>
        </p:spPr>
        <p:txBody>
          <a:bodyPr/>
          <a:lstStyle/>
          <a:p>
            <a:pPr>
              <a:spcBef>
                <a:spcPts val="2400"/>
              </a:spcBef>
            </a:pPr>
            <a:r>
              <a:rPr lang="en-US" altLang="zh-TW"/>
              <a:t>Design Flow</a:t>
            </a:r>
          </a:p>
          <a:p>
            <a:pPr>
              <a:spcBef>
                <a:spcPts val="2400"/>
              </a:spcBef>
            </a:pPr>
            <a:r>
              <a:rPr lang="en-US" altLang="zh-TW"/>
              <a:t>RTL Simulation - VCS</a:t>
            </a:r>
          </a:p>
          <a:p>
            <a:pPr>
              <a:spcBef>
                <a:spcPts val="2400"/>
              </a:spcBef>
            </a:pPr>
            <a:r>
              <a:rPr lang="en-US" altLang="zh-TW"/>
              <a:t>Logic Synthsis - Design Compiler </a:t>
            </a:r>
          </a:p>
          <a:p>
            <a:pPr>
              <a:spcBef>
                <a:spcPts val="2400"/>
              </a:spcBef>
            </a:pPr>
            <a:r>
              <a:rPr lang="en-US" altLang="zh-TW"/>
              <a:t>Gate Level Simulation – VCS</a:t>
            </a:r>
            <a:endParaRPr lang="en-US" altLang="zh-TW">
              <a:solidFill>
                <a:schemeClr val="bg2"/>
              </a:solidFill>
            </a:endParaRPr>
          </a:p>
          <a:p>
            <a:pPr>
              <a:spcBef>
                <a:spcPts val="2400"/>
              </a:spcBef>
            </a:pPr>
            <a:r>
              <a:rPr lang="zh-TW" altLang="en-US"/>
              <a:t>作業說明</a:t>
            </a:r>
            <a:endParaRPr lang="en-US" altLang="zh-TW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8833746-A1C8-DE16-49E7-DFB1BFAA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C8091D0-D687-F6B0-CAF5-D5924AE13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283132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RTL code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RTL</a:t>
            </a:r>
            <a:r>
              <a:rPr lang="zh-TW" altLang="en-US" b="1" dirty="0"/>
              <a:t> </a:t>
            </a:r>
            <a:r>
              <a:rPr lang="en-US" altLang="zh-TW" b="1" dirty="0"/>
              <a:t>code</a:t>
            </a:r>
            <a:endParaRPr lang="zh-TW" altLang="en-US" b="1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以實心填滿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3C3D8348-8586-4093-A80D-C4759742A962}"/>
              </a:ext>
            </a:extLst>
          </p:cNvPr>
          <p:cNvSpPr txBox="1"/>
          <p:nvPr/>
        </p:nvSpPr>
        <p:spPr>
          <a:xfrm>
            <a:off x="1387498" y="3054182"/>
            <a:ext cx="3376758" cy="92333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zh-TW" dirty="0"/>
              <a:t>Register-Transfer Level Code</a:t>
            </a:r>
          </a:p>
          <a:p>
            <a:r>
              <a:rPr lang="en-US" altLang="zh-TW" dirty="0"/>
              <a:t>Hardware Description Language</a:t>
            </a:r>
          </a:p>
          <a:p>
            <a:r>
              <a:rPr lang="en-US" altLang="zh-TW" dirty="0"/>
              <a:t>Ex : Verilog, VHDL</a:t>
            </a: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2430A173-28B5-ED3E-A576-EDA62CBEBE6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6323" b="25999"/>
          <a:stretch/>
        </p:blipFill>
        <p:spPr bwMode="auto">
          <a:xfrm>
            <a:off x="5118646" y="3020159"/>
            <a:ext cx="3541367" cy="303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26EF835-058F-EED9-7BB6-904014E6E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54F3A96-7A77-70CA-D659-B83905BA5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649943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Design Flow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Chip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Logic Synthesis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APR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Tape-out</a:t>
            </a:r>
            <a:endParaRPr lang="zh-TW" altLang="en-US" dirty="0"/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E51DA69-1701-CCD8-44F7-CC797922E5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93F6250-7BA0-F0F2-DEFD-8AF75832C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46895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1. Design Your Circuit by code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RTL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E51A7B-A561-4D89-A577-E3A357A80E0B}"/>
              </a:ext>
            </a:extLst>
          </p:cNvPr>
          <p:cNvSpPr txBox="1"/>
          <p:nvPr/>
        </p:nvSpPr>
        <p:spPr>
          <a:xfrm>
            <a:off x="4852411" y="2123532"/>
            <a:ext cx="86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Verilog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D3B616B-1966-C0ED-6A36-A0D47024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DA8B79-FE37-DDDA-31B0-F2447574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5720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2. Pre-Simulation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6F467E-37A0-E673-5858-AB60155CCC3B}"/>
              </a:ext>
            </a:extLst>
          </p:cNvPr>
          <p:cNvSpPr txBox="1"/>
          <p:nvPr/>
        </p:nvSpPr>
        <p:spPr>
          <a:xfrm>
            <a:off x="5454108" y="1605157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VCS,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nWave, Verdi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9B6379-C4B2-8865-6ADC-5E9B2C4C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BD64E9-DF49-A842-5EF4-DF1A88B0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348948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3. Logic Synthesis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Gate Level Netlist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Logic Synthesis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7ADA76-65F3-293B-779D-FCE348178D71}"/>
              </a:ext>
            </a:extLst>
          </p:cNvPr>
          <p:cNvSpPr txBox="1"/>
          <p:nvPr/>
        </p:nvSpPr>
        <p:spPr>
          <a:xfrm>
            <a:off x="6458782" y="308806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Design Compiler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6CFEC-EA48-754A-7996-5390AD9E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9B1AC6-03A1-77C6-BDD3-76BDC419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642184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4. Post-Simulation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Logic Synthesis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pic>
        <p:nvPicPr>
          <p:cNvPr id="5" name="圖形 4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37747" y="2601447"/>
            <a:ext cx="914400" cy="914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6F467E-37A0-E673-5858-AB60155CCC3B}"/>
              </a:ext>
            </a:extLst>
          </p:cNvPr>
          <p:cNvSpPr txBox="1"/>
          <p:nvPr/>
        </p:nvSpPr>
        <p:spPr>
          <a:xfrm>
            <a:off x="4825495" y="3554378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VCS,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nWave, Verdi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25A0D9F-6D1F-6946-95A1-C16CE895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AAAC61-4AF6-DAC5-BA7C-D917DB45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11064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DE07B-BE67-196D-F3CD-B5B526BDD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02196"/>
            <a:ext cx="7772400" cy="2387600"/>
          </a:xfrm>
        </p:spPr>
        <p:txBody>
          <a:bodyPr>
            <a:normAutofit fontScale="90000"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MobaXtrem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&amp;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工作站環境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0B82E2-8CF3-A7B9-3A1E-DB9B05D3F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123020"/>
            <a:ext cx="6858000" cy="1655762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郭昱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2"/>
              </a:rPr>
              <a:t>ivan010517@gmail.com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黃宥翔 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chris900623@gmail.com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b="0" i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2024 ALU / HDL</a:t>
            </a:r>
            <a:endParaRPr lang="en-US" altLang="zh-TW" b="0" i="0" dirty="0">
              <a:solidFill>
                <a:srgbClr val="222222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56A2C2A-FC52-7FFF-612D-E69D21F954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2D524E8-2F78-7E52-2B8C-92A3F5BB6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6984679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X Tools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8122C0D-598E-654D-39A0-55EFECEC73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請使用遠端程式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MobaXterm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連入伺服器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以方便使用圖形化介面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下載網址：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  <a:hlinkClick r:id="rId2"/>
              </a:rPr>
              <a:t>https://mobaxterm.mobatek.net/download-home-edition.html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C7ADBCD-E4D1-5FEB-5AC8-FBC09C47E7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3895CCD-FCED-1526-C6B1-FD007D2C5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68812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234D2C3-1E96-BAD7-C390-05E8A344BE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SSH</a:t>
            </a:r>
            <a:endParaRPr lang="zh-TW" altLang="en-US" dirty="0"/>
          </a:p>
        </p:txBody>
      </p:sp>
      <p:pic>
        <p:nvPicPr>
          <p:cNvPr id="7" name="內容版面配置區 6">
            <a:extLst>
              <a:ext uri="{FF2B5EF4-FFF2-40B4-BE49-F238E27FC236}">
                <a16:creationId xmlns:a16="http://schemas.microsoft.com/office/drawing/2014/main" id="{B790E350-97E6-07B8-090D-C3B2FDFAB6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95468" y="1565367"/>
            <a:ext cx="6808208" cy="5127082"/>
          </a:xfr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A2D0AF1E-90F8-4285-D95B-93DE2B3BE01A}"/>
              </a:ext>
            </a:extLst>
          </p:cNvPr>
          <p:cNvSpPr/>
          <p:nvPr/>
        </p:nvSpPr>
        <p:spPr>
          <a:xfrm>
            <a:off x="1095468" y="1819747"/>
            <a:ext cx="434568" cy="443619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C24C14A4-DEBC-8AE3-C663-449F63CCE07D}"/>
              </a:ext>
            </a:extLst>
          </p:cNvPr>
          <p:cNvSpPr/>
          <p:nvPr/>
        </p:nvSpPr>
        <p:spPr>
          <a:xfrm>
            <a:off x="1453608" y="2392424"/>
            <a:ext cx="504732" cy="617476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1E3191B-6368-3015-84B2-5E4258439E21}"/>
              </a:ext>
            </a:extLst>
          </p:cNvPr>
          <p:cNvSpPr/>
          <p:nvPr/>
        </p:nvSpPr>
        <p:spPr>
          <a:xfrm>
            <a:off x="1658670" y="3402897"/>
            <a:ext cx="1861770" cy="308738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012D4637-DB76-907D-0D7C-40A958A270F5}"/>
              </a:ext>
            </a:extLst>
          </p:cNvPr>
          <p:cNvSpPr/>
          <p:nvPr/>
        </p:nvSpPr>
        <p:spPr>
          <a:xfrm>
            <a:off x="6606540" y="3402897"/>
            <a:ext cx="672088" cy="308738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0945EEF5-D47F-A9B3-3D12-DD200009DB38}"/>
              </a:ext>
            </a:extLst>
          </p:cNvPr>
          <p:cNvSpPr/>
          <p:nvPr/>
        </p:nvSpPr>
        <p:spPr>
          <a:xfrm>
            <a:off x="1958340" y="4413370"/>
            <a:ext cx="960120" cy="308738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矩形: 圓角 12">
            <a:extLst>
              <a:ext uri="{FF2B5EF4-FFF2-40B4-BE49-F238E27FC236}">
                <a16:creationId xmlns:a16="http://schemas.microsoft.com/office/drawing/2014/main" id="{F601B85F-58EE-F53B-1A0E-45C012341F0D}"/>
              </a:ext>
            </a:extLst>
          </p:cNvPr>
          <p:cNvSpPr/>
          <p:nvPr/>
        </p:nvSpPr>
        <p:spPr>
          <a:xfrm>
            <a:off x="3581400" y="5929750"/>
            <a:ext cx="685800" cy="349130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564E130-A2C6-DC38-22AD-1BA3D6214DC2}"/>
              </a:ext>
            </a:extLst>
          </p:cNvPr>
          <p:cNvSpPr txBox="1"/>
          <p:nvPr/>
        </p:nvSpPr>
        <p:spPr>
          <a:xfrm>
            <a:off x="721648" y="1883688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38FAD5CE-5F1C-76E9-5439-AA4C9DB83C68}"/>
              </a:ext>
            </a:extLst>
          </p:cNvPr>
          <p:cNvSpPr txBox="1"/>
          <p:nvPr/>
        </p:nvSpPr>
        <p:spPr>
          <a:xfrm>
            <a:off x="721648" y="251649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A8A3C523-E215-2386-CCCA-BD5DBAF97015}"/>
              </a:ext>
            </a:extLst>
          </p:cNvPr>
          <p:cNvSpPr txBox="1"/>
          <p:nvPr/>
        </p:nvSpPr>
        <p:spPr>
          <a:xfrm>
            <a:off x="1312752" y="337260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DAFCD7C-21A7-6C4F-6BFF-D8E983E94971}"/>
              </a:ext>
            </a:extLst>
          </p:cNvPr>
          <p:cNvSpPr txBox="1"/>
          <p:nvPr/>
        </p:nvSpPr>
        <p:spPr>
          <a:xfrm>
            <a:off x="6296232" y="3369357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F0FD8147-6EA8-ECE8-29F4-63F860CB231D}"/>
              </a:ext>
            </a:extLst>
          </p:cNvPr>
          <p:cNvSpPr txBox="1"/>
          <p:nvPr/>
        </p:nvSpPr>
        <p:spPr>
          <a:xfrm>
            <a:off x="1582917" y="4413370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E6BBE87A-6EE3-978D-73E1-C34CB8110513}"/>
              </a:ext>
            </a:extLst>
          </p:cNvPr>
          <p:cNvSpPr txBox="1"/>
          <p:nvPr/>
        </p:nvSpPr>
        <p:spPr>
          <a:xfrm>
            <a:off x="3204374" y="591964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6.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AD45DB7-F334-06A3-5C13-798BFF724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26536BD-77ED-7481-57BD-105E78E006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618674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2CF9BFB-C5F5-817D-2354-6FEE809EDD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Login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ED297AE-35DE-9A27-606E-2D503049A8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5032375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Username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&lt;Student ID&gt;_HDL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&lt;Student ID&gt;_ALU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M123040033_HDL</a:t>
            </a:r>
          </a:p>
          <a:p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Password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2024&lt;Student ID&gt;</a:t>
            </a:r>
          </a:p>
          <a:p>
            <a:pPr marL="457200" lvl="1" indent="0">
              <a:buNone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Ex: 2024M123040033</a:t>
            </a: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*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輸入密碼時畫面不會顯示任何字元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看起來像沒反應是正常現象</a:t>
            </a:r>
            <a:b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可以連續按</a:t>
            </a:r>
            <a:r>
              <a:rPr lang="en-US" altLang="zh-TW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back</a:t>
            </a:r>
            <a:r>
              <a:rPr lang="zh-TW" altLang="en-US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以重新輸入</a:t>
            </a:r>
            <a:endParaRPr lang="en-US" altLang="zh-TW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0CDB771E-3CDF-8C45-1845-AA26655DC0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38675" y="1714261"/>
            <a:ext cx="4039164" cy="1714739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48FC04F7-F4BD-60F6-FBAA-A55F247945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D176045-115E-E8FD-CFBF-DCE227ECA4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19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537750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DE07B-BE67-196D-F3CD-B5B526BDD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02196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Design Flow</a:t>
            </a:r>
            <a:b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(Cell Base)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0B82E2-8CF3-A7B9-3A1E-DB9B05D3F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123020"/>
            <a:ext cx="6858000" cy="1655762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郭昱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2"/>
              </a:rPr>
              <a:t>ivan010517@gmail.com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黃宥翔 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chris900623@gmail.com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2024 ALU / HDL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1F32BA9-FE2B-1008-A164-9D9F1EE47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2EF3FD6-AEF0-D23A-015F-C62F928F9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00916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A2535B6-E4FF-5D3F-8445-EBC18CC2BB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Security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5649E84-3372-121C-8245-E0F335065B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為避免外部惡意攻擊，作業用伺服器有兩層防護：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僅允許校內網域聯入。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在校外請使用本校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VPN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；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外校生請額外告知，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並使用提供自己學校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VPN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連入。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分鐘內連線失敗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輸入錯誤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五次，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將會禁止連線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10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分鐘。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947CC18-B437-DDE8-7AFE-C324D57874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CC97E74-2249-AE52-029C-245DAA03BD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7973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E5A617C-ED18-F329-9CD8-AC9221533C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登入成功畫面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D41DE3D6-EDE1-6704-DA67-AAC940229D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101547"/>
            <a:ext cx="7886700" cy="3799493"/>
          </a:xfr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999063D1-92E0-5D20-C095-9D487B6C4CE5}"/>
              </a:ext>
            </a:extLst>
          </p:cNvPr>
          <p:cNvSpPr/>
          <p:nvPr/>
        </p:nvSpPr>
        <p:spPr>
          <a:xfrm>
            <a:off x="857251" y="3152775"/>
            <a:ext cx="2200274" cy="2748265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68E9285E-B9D1-CE32-676D-37274090F086}"/>
              </a:ext>
            </a:extLst>
          </p:cNvPr>
          <p:cNvSpPr/>
          <p:nvPr/>
        </p:nvSpPr>
        <p:spPr>
          <a:xfrm>
            <a:off x="3143249" y="3152775"/>
            <a:ext cx="5286375" cy="2748265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45B39CF-C57A-8F50-B22D-3161963F2ABF}"/>
              </a:ext>
            </a:extLst>
          </p:cNvPr>
          <p:cNvSpPr txBox="1"/>
          <p:nvPr/>
        </p:nvSpPr>
        <p:spPr>
          <a:xfrm>
            <a:off x="1403390" y="602309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檔案總管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FEEA722-216F-A078-5036-28806FBC2FA5}"/>
              </a:ext>
            </a:extLst>
          </p:cNvPr>
          <p:cNvSpPr txBox="1"/>
          <p:nvPr/>
        </p:nvSpPr>
        <p:spPr>
          <a:xfrm>
            <a:off x="5232438" y="602309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終端機</a:t>
            </a: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E9CB894-7161-8902-45AF-002B86028C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D5BA054-CBBE-B184-3C1B-9D7E0EA1A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76122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6A793E-BFF8-7CDF-73BE-FB0E58EFD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常用指令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B69232D-B088-0B1A-48D7-D20A4331F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//</a:t>
            </a:r>
            <a:r>
              <a:rPr lang="zh-TW" altLang="en-US" dirty="0">
                <a:latin typeface="Consolas" panose="020B0609020204030204" pitchFamily="49" charset="0"/>
                <a:ea typeface="微軟正黑體" panose="020B0604030504040204" pitchFamily="34" charset="-120"/>
              </a:rPr>
              <a:t>新增檔案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touch </a:t>
            </a:r>
            <a:r>
              <a:rPr lang="en-US" altLang="zh-TW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example.v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 		</a:t>
            </a: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//</a:t>
            </a:r>
            <a:r>
              <a:rPr lang="zh-TW" altLang="en-US" dirty="0">
                <a:latin typeface="Consolas" panose="020B0609020204030204" pitchFamily="49" charset="0"/>
                <a:ea typeface="微軟正黑體" panose="020B0604030504040204" pitchFamily="34" charset="-120"/>
              </a:rPr>
              <a:t>移動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/</a:t>
            </a:r>
            <a:r>
              <a:rPr lang="zh-TW" altLang="en-US" dirty="0">
                <a:latin typeface="Consolas" panose="020B0609020204030204" pitchFamily="49" charset="0"/>
                <a:ea typeface="微軟正黑體" panose="020B0604030504040204" pitchFamily="34" charset="-120"/>
              </a:rPr>
              <a:t>修改檔名</a:t>
            </a:r>
            <a:endParaRPr lang="en-US" altLang="zh-TW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mv </a:t>
            </a:r>
            <a:r>
              <a:rPr lang="en-US" altLang="zh-TW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example.v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 Homework1/.</a:t>
            </a:r>
          </a:p>
          <a:p>
            <a:pPr marL="0" indent="0">
              <a:buNone/>
            </a:pPr>
            <a:endParaRPr lang="en-US" altLang="zh-TW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pPr marL="0" indent="0">
              <a:buNone/>
            </a:pP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//</a:t>
            </a:r>
            <a:r>
              <a:rPr lang="zh-TW" altLang="en-US" dirty="0">
                <a:latin typeface="Consolas" panose="020B0609020204030204" pitchFamily="49" charset="0"/>
                <a:ea typeface="微軟正黑體" panose="020B0604030504040204" pitchFamily="34" charset="-120"/>
              </a:rPr>
              <a:t>複製檔案</a:t>
            </a:r>
            <a:endParaRPr lang="en-US" altLang="zh-TW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  <a:p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cp </a:t>
            </a:r>
            <a:r>
              <a:rPr lang="en-US" altLang="zh-TW" dirty="0" err="1">
                <a:latin typeface="Consolas" panose="020B0609020204030204" pitchFamily="49" charset="0"/>
                <a:ea typeface="微軟正黑體" panose="020B0604030504040204" pitchFamily="34" charset="-120"/>
              </a:rPr>
              <a:t>example.v</a:t>
            </a:r>
            <a:r>
              <a:rPr lang="en-US" altLang="zh-TW" dirty="0">
                <a:latin typeface="Consolas" panose="020B0609020204030204" pitchFamily="49" charset="0"/>
                <a:ea typeface="微軟正黑體" panose="020B0604030504040204" pitchFamily="34" charset="-120"/>
              </a:rPr>
              <a:t> example2.v</a:t>
            </a:r>
            <a:endParaRPr lang="zh-TW" altLang="en-US" dirty="0">
              <a:latin typeface="Consolas" panose="020B0609020204030204" pitchFamily="49" charset="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1D035BA-0D2E-520C-7749-7C10D1932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0A39A28-A2EB-3788-EE85-CCFC23DBD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880730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14C069F-D123-446E-87DD-16870EA65E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E4EBA60-881B-D68F-1EE6-A6D8385A30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可以使用自己電腦上的文字編輯器編寫程式碼</a:t>
            </a: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CEAF74C6-5B86-B54B-1FFC-E03216A0A67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907"/>
          <a:stretch/>
        </p:blipFill>
        <p:spPr>
          <a:xfrm>
            <a:off x="1149840" y="2337164"/>
            <a:ext cx="6844320" cy="427362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FAFB922-DA8C-4AEB-D923-1F7F85F85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0402" y="3701685"/>
            <a:ext cx="3724795" cy="2610214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A22FCD93-18EA-DAA6-EA92-90EA603CC0A6}"/>
              </a:ext>
            </a:extLst>
          </p:cNvPr>
          <p:cNvSpPr/>
          <p:nvPr/>
        </p:nvSpPr>
        <p:spPr>
          <a:xfrm>
            <a:off x="1533525" y="4400550"/>
            <a:ext cx="1847850" cy="276225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98452777-2B49-22BF-FFF8-5509633C5A9E}"/>
              </a:ext>
            </a:extLst>
          </p:cNvPr>
          <p:cNvSpPr/>
          <p:nvPr/>
        </p:nvSpPr>
        <p:spPr>
          <a:xfrm>
            <a:off x="2209799" y="4912089"/>
            <a:ext cx="2580755" cy="276225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26D797ED-D225-9A86-D6A8-290CEDB1A061}"/>
              </a:ext>
            </a:extLst>
          </p:cNvPr>
          <p:cNvSpPr/>
          <p:nvPr/>
        </p:nvSpPr>
        <p:spPr>
          <a:xfrm>
            <a:off x="4950403" y="4150089"/>
            <a:ext cx="3724794" cy="640986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DBD604-7CA2-0260-83BC-DB10223EDCF8}"/>
              </a:ext>
            </a:extLst>
          </p:cNvPr>
          <p:cNvSpPr txBox="1"/>
          <p:nvPr/>
        </p:nvSpPr>
        <p:spPr>
          <a:xfrm>
            <a:off x="1182760" y="4353996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B700E1D-DD7D-5DDC-1897-A1045527E259}"/>
              </a:ext>
            </a:extLst>
          </p:cNvPr>
          <p:cNvSpPr txBox="1"/>
          <p:nvPr/>
        </p:nvSpPr>
        <p:spPr>
          <a:xfrm>
            <a:off x="1758286" y="4865535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E94F32B-80E3-B3BC-2515-D0CFBDF98329}"/>
              </a:ext>
            </a:extLst>
          </p:cNvPr>
          <p:cNvSpPr txBox="1"/>
          <p:nvPr/>
        </p:nvSpPr>
        <p:spPr>
          <a:xfrm>
            <a:off x="8213438" y="3748998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DCADD818-CA60-49B5-9E87-0ECDA81F3D1B}"/>
              </a:ext>
            </a:extLst>
          </p:cNvPr>
          <p:cNvSpPr/>
          <p:nvPr/>
        </p:nvSpPr>
        <p:spPr>
          <a:xfrm>
            <a:off x="6429464" y="5663500"/>
            <a:ext cx="2085886" cy="560776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B946683-CC62-DF44-1FA2-3B9126F3F4C6}"/>
              </a:ext>
            </a:extLst>
          </p:cNvPr>
          <p:cNvSpPr txBox="1"/>
          <p:nvPr/>
        </p:nvSpPr>
        <p:spPr>
          <a:xfrm>
            <a:off x="5967704" y="5759222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0D23000-E652-635B-35C2-9B8B572BAE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2FD2DBB-50A8-FA5A-4B9F-ABAE6B2C87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252651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89F0A9B-C68D-E587-BE81-F3C0D619F8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儲存檔案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2B6A2A31-04FE-DA79-3408-21366AC436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8650" y="2466657"/>
            <a:ext cx="7886700" cy="3069274"/>
          </a:xfr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F5EFCEE0-B197-E684-766B-A3F10EAF8E71}"/>
              </a:ext>
            </a:extLst>
          </p:cNvPr>
          <p:cNvSpPr/>
          <p:nvPr/>
        </p:nvSpPr>
        <p:spPr>
          <a:xfrm>
            <a:off x="5362575" y="4972050"/>
            <a:ext cx="1581150" cy="276225"/>
          </a:xfrm>
          <a:prstGeom prst="roundRect">
            <a:avLst>
              <a:gd name="adj" fmla="val 9544"/>
            </a:avLst>
          </a:prstGeom>
          <a:noFill/>
          <a:ln w="38100" cmpd="thinThick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708FE6C5-732F-1463-0D90-480B2A9400ED}"/>
              </a:ext>
            </a:extLst>
          </p:cNvPr>
          <p:cNvSpPr txBox="1"/>
          <p:nvPr/>
        </p:nvSpPr>
        <p:spPr>
          <a:xfrm>
            <a:off x="5062829" y="5207437"/>
            <a:ext cx="3818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85BCCCF1-9CD6-83BB-AB9A-FB1866CE899D}"/>
              </a:ext>
            </a:extLst>
          </p:cNvPr>
          <p:cNvSpPr txBox="1"/>
          <p:nvPr/>
        </p:nvSpPr>
        <p:spPr>
          <a:xfrm>
            <a:off x="628650" y="1917701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</a:t>
            </a:r>
            <a:r>
              <a:rPr lang="en-US" altLang="zh-TW" b="1" dirty="0" err="1">
                <a:solidFill>
                  <a:srgbClr val="FF0000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Ctrl+S</a:t>
            </a:r>
            <a:endParaRPr lang="zh-TW" altLang="en-US" b="1" dirty="0">
              <a:solidFill>
                <a:srgbClr val="FF0000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5B25A9A-CA5C-D82D-1E7E-F3653EC60B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69EEE4C-64FD-4874-2DCD-D7C9D4E59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22698799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5EA88F-63D2-CE4B-94A9-201C2A5E70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關閉連線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8E150F-9675-BC25-682A-3C2A547B6D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10735"/>
            <a:ext cx="7886700" cy="4666228"/>
          </a:xfrm>
        </p:spPr>
        <p:txBody>
          <a:bodyPr>
            <a:normAutofit/>
          </a:bodyPr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使用完畢後請務必輸入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exit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關閉連線</a:t>
            </a:r>
            <a:b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以避免佔用伺服器資源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5B227BB9-3494-2A41-DE97-3751506A84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9818" y="2444184"/>
            <a:ext cx="6144482" cy="404869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962A3559-EABA-4984-A4AD-B95107AF49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1C44FCD-00DC-98E8-150D-610A27B69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813601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1. Design Your Circuit by code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RTL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E51A7B-A561-4D89-A577-E3A357A80E0B}"/>
              </a:ext>
            </a:extLst>
          </p:cNvPr>
          <p:cNvSpPr txBox="1"/>
          <p:nvPr/>
        </p:nvSpPr>
        <p:spPr>
          <a:xfrm>
            <a:off x="4852411" y="2123532"/>
            <a:ext cx="86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Verilog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D0FD87CD-D807-D9B7-5261-D1394DB9C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73F9F182-9951-5644-35AB-AE0FD52777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5490366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2. Pre-Simulation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6F467E-37A0-E673-5858-AB60155CCC3B}"/>
              </a:ext>
            </a:extLst>
          </p:cNvPr>
          <p:cNvSpPr txBox="1"/>
          <p:nvPr/>
        </p:nvSpPr>
        <p:spPr>
          <a:xfrm>
            <a:off x="5454108" y="1605157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VCS,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nWave, Verdi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08B4B859-E221-9FFB-9F74-3B5C0E232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ABE1BBE-CA14-B06D-3B7A-B64BF2763A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82753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CB66A39-055B-E0B9-050A-8E99F7A8D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987910"/>
          </a:xfrm>
        </p:spPr>
        <p:txBody>
          <a:bodyPr>
            <a:normAutofit/>
          </a:bodyPr>
          <a:lstStyle/>
          <a:p>
            <a:r>
              <a:rPr lang="en-US" altLang="zh-TW" dirty="0"/>
              <a:t>VCS</a:t>
            </a:r>
            <a:r>
              <a:rPr lang="zh-TW" altLang="en-US" dirty="0"/>
              <a:t> </a:t>
            </a:r>
            <a:r>
              <a:rPr lang="en-US" altLang="zh-TW" dirty="0"/>
              <a:t>simulation</a:t>
            </a:r>
            <a:br>
              <a:rPr lang="en-US" altLang="zh-TW" dirty="0"/>
            </a:br>
            <a:r>
              <a:rPr lang="en-US" altLang="zh-TW" dirty="0"/>
              <a:t>&amp;</a:t>
            </a:r>
            <a:br>
              <a:rPr lang="en-US" altLang="zh-TW" dirty="0"/>
            </a:br>
            <a:r>
              <a:rPr lang="en-US" altLang="zh-TW" dirty="0" err="1"/>
              <a:t>nWave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18C0022-3CC1-4349-BC97-E45CD5AE61E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202238"/>
            <a:ext cx="6858000" cy="1655762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郭昱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2"/>
              </a:rPr>
              <a:t>ivan010517@gmail.com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黃宥翔 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chris900623@gmail.com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b="0" i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2024 ALU / HDL</a:t>
            </a:r>
            <a:endParaRPr lang="en-US" altLang="zh-TW" b="0" i="0" dirty="0">
              <a:solidFill>
                <a:srgbClr val="222222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EB61B5A-1133-9F07-9A1C-261F3C3B90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3DD9638-AF43-9631-C495-17FB5A084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585135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2062F41-F56E-0E63-8BF9-CA4B753972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VCS 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273E66B-3612-DA2D-716A-334359D952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利用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Testbench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提供測試訊號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模擬電路訊號與運作狀況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輸入檔案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Testbench</a:t>
            </a:r>
          </a:p>
          <a:p>
            <a:pPr lvl="1"/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Your Design</a:t>
            </a:r>
          </a:p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輸出檔案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1"/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fsdb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Waveform file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37BD860-062E-A76C-71A1-5B34B9B42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EC71527-96BF-EA28-588D-2BC048672A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33426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Chip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Logic Synthesis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APR</a:t>
            </a:r>
            <a:endParaRPr lang="zh-TW" altLang="en-US" dirty="0"/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Tape-out</a:t>
            </a:r>
            <a:endParaRPr lang="zh-TW" altLang="en-US" dirty="0"/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6BB30EE-6A9C-6165-D0A5-8CFC90BFC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94B5073C-93F5-D9FF-CBAF-2EB7FDED0B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8643896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C7223-2850-38FD-D06E-2E2169EB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VCS Pre-Simulation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355E4D6-0097-DEEC-F318-BA609D345D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輸入</a:t>
            </a:r>
            <a:r>
              <a:rPr lang="en-US" altLang="zh-TW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tcsh</a:t>
            </a: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編輯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sim.sh</a:t>
            </a:r>
          </a:p>
          <a:p>
            <a:pPr marL="514350" indent="-514350">
              <a:buFont typeface="+mj-lt"/>
              <a:buAutoNum type="arabicPeriod"/>
            </a:pPr>
            <a:endParaRPr lang="en-US" altLang="zh-TW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514350" indent="-514350">
              <a:buFont typeface="+mj-lt"/>
              <a:buAutoNum type="arabicPeriod"/>
            </a:pP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B07CF61-E02B-E16C-8F66-36598E995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2924" y="1825625"/>
            <a:ext cx="3772426" cy="121937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2C4D1D5-C78D-12A2-5986-78FB58952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1674" y="3338465"/>
            <a:ext cx="5441133" cy="3225451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19AED48-DB28-EA36-EEE6-7DF0DCB2F524}"/>
              </a:ext>
            </a:extLst>
          </p:cNvPr>
          <p:cNvSpPr/>
          <p:nvPr/>
        </p:nvSpPr>
        <p:spPr>
          <a:xfrm>
            <a:off x="3856776" y="4331494"/>
            <a:ext cx="2544024" cy="159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238F22-AF0A-1070-AB2F-DF2D1175607F}"/>
              </a:ext>
            </a:extLst>
          </p:cNvPr>
          <p:cNvSpPr/>
          <p:nvPr/>
        </p:nvSpPr>
        <p:spPr>
          <a:xfrm>
            <a:off x="3855685" y="4521995"/>
            <a:ext cx="3269392" cy="146446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7A5624A-9005-CA3D-D51A-68B13B597632}"/>
              </a:ext>
            </a:extLst>
          </p:cNvPr>
          <p:cNvSpPr txBox="1"/>
          <p:nvPr/>
        </p:nvSpPr>
        <p:spPr>
          <a:xfrm>
            <a:off x="2080578" y="4226340"/>
            <a:ext cx="125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testbench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35A2D5-3A13-9F57-8A0E-98BD79B27C82}"/>
              </a:ext>
            </a:extLst>
          </p:cNvPr>
          <p:cNvSpPr txBox="1"/>
          <p:nvPr/>
        </p:nvSpPr>
        <p:spPr>
          <a:xfrm>
            <a:off x="1905000" y="5069563"/>
            <a:ext cx="14266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Your Design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960ED-C003-01D8-4FA1-6E99C78654DA}"/>
              </a:ext>
            </a:extLst>
          </p:cNvPr>
          <p:cNvSpPr/>
          <p:nvPr/>
        </p:nvSpPr>
        <p:spPr>
          <a:xfrm flipV="1">
            <a:off x="6722269" y="6138862"/>
            <a:ext cx="774000" cy="1928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8424014-B138-A9B9-E73C-71C2C051F46E}"/>
              </a:ext>
            </a:extLst>
          </p:cNvPr>
          <p:cNvSpPr txBox="1"/>
          <p:nvPr/>
        </p:nvSpPr>
        <p:spPr>
          <a:xfrm>
            <a:off x="1992789" y="5912786"/>
            <a:ext cx="142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Output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Waveform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B23435-0976-1DA5-1647-98F822182228}"/>
              </a:ext>
            </a:extLst>
          </p:cNvPr>
          <p:cNvSpPr txBox="1"/>
          <p:nvPr/>
        </p:nvSpPr>
        <p:spPr>
          <a:xfrm>
            <a:off x="7239000" y="4931063"/>
            <a:ext cx="142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建議使用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zh-TW" altLang="en-US" dirty="0">
                <a:solidFill>
                  <a:schemeClr val="bg1"/>
                </a:solidFill>
              </a:rPr>
              <a:t>絕對路徑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807C0C0-EC5B-C836-056D-320527DE2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37CE0D-4A5C-84AE-4DD2-F24A1C12FF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71838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BE5DA26-E85F-CA48-3121-282C2DB738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VCS Pre-Simulation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634332-30B3-0748-5540-D44202BD80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TW" dirty="0"/>
              <a:t>3.  source sim.sh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F09799AD-074F-C82F-7747-19E37136AA4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46733"/>
          <a:stretch/>
        </p:blipFill>
        <p:spPr>
          <a:xfrm>
            <a:off x="4544410" y="2931296"/>
            <a:ext cx="4599590" cy="3653073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55E362D-A7FE-9473-2115-2DBD6C314B80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53795"/>
          <a:stretch/>
        </p:blipFill>
        <p:spPr>
          <a:xfrm>
            <a:off x="0" y="3182293"/>
            <a:ext cx="4544410" cy="3130699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2B3AFB1-112F-9379-43B0-CF7918FFAC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C313589-31E2-29AA-D866-D72C490D5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6173760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D9E2E9C-3FF4-702E-3740-D34A3C6C13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5925" y="0"/>
            <a:ext cx="7886700" cy="1325563"/>
          </a:xfrm>
        </p:spPr>
        <p:txBody>
          <a:bodyPr/>
          <a:lstStyle/>
          <a:p>
            <a:r>
              <a:rPr lang="en-US" altLang="zh-TW" dirty="0" err="1"/>
              <a:t>nWave</a:t>
            </a:r>
            <a:r>
              <a:rPr lang="en-US" altLang="zh-TW" dirty="0"/>
              <a:t> – Select File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B7D2D4-C31A-1CB7-4422-70A7C1F341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608" y="1128508"/>
            <a:ext cx="7886700" cy="4351338"/>
          </a:xfrm>
        </p:spPr>
        <p:txBody>
          <a:bodyPr/>
          <a:lstStyle/>
          <a:p>
            <a:r>
              <a:rPr lang="en-US" altLang="zh-TW" dirty="0" err="1"/>
              <a:t>nWave</a:t>
            </a:r>
            <a:r>
              <a:rPr lang="en-US" altLang="zh-TW" dirty="0"/>
              <a:t> &amp;</a:t>
            </a:r>
            <a:endParaRPr lang="zh-TW" altLang="en-US" dirty="0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BE10AA61-97DA-CA44-383B-225061E4A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7608" y="1593410"/>
            <a:ext cx="7686391" cy="5275914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946FD2C4-C4BF-F417-5710-74F6EF2527E0}"/>
              </a:ext>
            </a:extLst>
          </p:cNvPr>
          <p:cNvSpPr/>
          <p:nvPr/>
        </p:nvSpPr>
        <p:spPr>
          <a:xfrm>
            <a:off x="3213980" y="4481127"/>
            <a:ext cx="606582" cy="21762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087BEF2-0BE4-9B41-4B77-C09680DF3D65}"/>
              </a:ext>
            </a:extLst>
          </p:cNvPr>
          <p:cNvSpPr/>
          <p:nvPr/>
        </p:nvSpPr>
        <p:spPr>
          <a:xfrm>
            <a:off x="1520982" y="1998969"/>
            <a:ext cx="280658" cy="27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403C845-A743-ED42-54FD-76DC88527A92}"/>
              </a:ext>
            </a:extLst>
          </p:cNvPr>
          <p:cNvSpPr/>
          <p:nvPr/>
        </p:nvSpPr>
        <p:spPr>
          <a:xfrm>
            <a:off x="5477347" y="3845877"/>
            <a:ext cx="905346" cy="210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8A221B0D-BA67-9144-3AD5-6279130361EC}"/>
              </a:ext>
            </a:extLst>
          </p:cNvPr>
          <p:cNvSpPr/>
          <p:nvPr/>
        </p:nvSpPr>
        <p:spPr>
          <a:xfrm>
            <a:off x="4010684" y="5537617"/>
            <a:ext cx="4327557" cy="2100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7F93E455-91D6-0162-E077-40D14E0A215F}"/>
              </a:ext>
            </a:extLst>
          </p:cNvPr>
          <p:cNvSpPr/>
          <p:nvPr/>
        </p:nvSpPr>
        <p:spPr>
          <a:xfrm>
            <a:off x="6981354" y="6541294"/>
            <a:ext cx="905346" cy="27622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24DD05D2-81CA-0E5D-E8BC-34A79EBFC4A2}"/>
              </a:ext>
            </a:extLst>
          </p:cNvPr>
          <p:cNvSpPr txBox="1"/>
          <p:nvPr/>
        </p:nvSpPr>
        <p:spPr>
          <a:xfrm>
            <a:off x="3013671" y="411179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588F10FA-F7C6-40B6-E937-5AC64CED8C1B}"/>
              </a:ext>
            </a:extLst>
          </p:cNvPr>
          <p:cNvSpPr txBox="1"/>
          <p:nvPr/>
        </p:nvSpPr>
        <p:spPr>
          <a:xfrm>
            <a:off x="1048895" y="1951028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C48B62AA-D248-865E-676B-7898768E26FD}"/>
              </a:ext>
            </a:extLst>
          </p:cNvPr>
          <p:cNvSpPr txBox="1"/>
          <p:nvPr/>
        </p:nvSpPr>
        <p:spPr>
          <a:xfrm>
            <a:off x="6414380" y="376624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5773C0BA-BECE-C239-2F1E-951C9CA07938}"/>
              </a:ext>
            </a:extLst>
          </p:cNvPr>
          <p:cNvSpPr txBox="1"/>
          <p:nvPr/>
        </p:nvSpPr>
        <p:spPr>
          <a:xfrm>
            <a:off x="4010684" y="574431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74949B02-063E-46E2-6FB5-6E75C8C82916}"/>
              </a:ext>
            </a:extLst>
          </p:cNvPr>
          <p:cNvSpPr txBox="1"/>
          <p:nvPr/>
        </p:nvSpPr>
        <p:spPr>
          <a:xfrm>
            <a:off x="6588485" y="6465689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5.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85B8600A-FA17-86B1-0069-D80074ED9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6DB58FF-09F0-CB97-D648-0CA3F6420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4215518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F8F0DE-C972-6BEE-68C7-8A6C366368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altLang="zh-TW" dirty="0" err="1"/>
              <a:t>nWave</a:t>
            </a:r>
            <a:r>
              <a:rPr lang="en-US" altLang="zh-TW" dirty="0"/>
              <a:t> – Select Signal</a:t>
            </a:r>
            <a:endParaRPr lang="zh-TW" altLang="en-US" dirty="0"/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88C98E6A-DB98-4461-664F-B6C0E8B07A7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2304" y="1186005"/>
            <a:ext cx="7932888" cy="5395094"/>
          </a:xfr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875A81A-EEA0-9B8B-76C1-2C0F97B68AA3}"/>
              </a:ext>
            </a:extLst>
          </p:cNvPr>
          <p:cNvSpPr/>
          <p:nvPr/>
        </p:nvSpPr>
        <p:spPr>
          <a:xfrm>
            <a:off x="1050202" y="1567624"/>
            <a:ext cx="280658" cy="27345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69CA43F-9746-19AA-8EEF-8B6C9E875141}"/>
              </a:ext>
            </a:extLst>
          </p:cNvPr>
          <p:cNvSpPr txBox="1"/>
          <p:nvPr/>
        </p:nvSpPr>
        <p:spPr>
          <a:xfrm>
            <a:off x="994856" y="184107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215D8EE4-3FF0-37BF-E051-863DFD15B6FF}"/>
              </a:ext>
            </a:extLst>
          </p:cNvPr>
          <p:cNvSpPr txBox="1"/>
          <p:nvPr/>
        </p:nvSpPr>
        <p:spPr>
          <a:xfrm>
            <a:off x="4335303" y="376866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3.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768005D-6AAC-75F6-B97F-860F42C8E113}"/>
              </a:ext>
            </a:extLst>
          </p:cNvPr>
          <p:cNvSpPr/>
          <p:nvPr/>
        </p:nvSpPr>
        <p:spPr>
          <a:xfrm>
            <a:off x="4819000" y="4074059"/>
            <a:ext cx="1853403" cy="28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62DB174B-465F-712A-4B65-ADAB5BCF8900}"/>
              </a:ext>
            </a:extLst>
          </p:cNvPr>
          <p:cNvSpPr/>
          <p:nvPr/>
        </p:nvSpPr>
        <p:spPr>
          <a:xfrm>
            <a:off x="4819000" y="4463358"/>
            <a:ext cx="1853403" cy="28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F605D23-7FD2-975D-5455-D68CD3E6A5DB}"/>
              </a:ext>
            </a:extLst>
          </p:cNvPr>
          <p:cNvSpPr/>
          <p:nvPr/>
        </p:nvSpPr>
        <p:spPr>
          <a:xfrm>
            <a:off x="4818999" y="4852270"/>
            <a:ext cx="1853403" cy="28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A1CC06E-2A7B-CF2A-2489-61E810A99941}"/>
              </a:ext>
            </a:extLst>
          </p:cNvPr>
          <p:cNvSpPr txBox="1"/>
          <p:nvPr/>
        </p:nvSpPr>
        <p:spPr>
          <a:xfrm>
            <a:off x="1408388" y="271958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26C7B04-01B0-7D4D-6DCC-38FEDC911027}"/>
              </a:ext>
            </a:extLst>
          </p:cNvPr>
          <p:cNvSpPr/>
          <p:nvPr/>
        </p:nvSpPr>
        <p:spPr>
          <a:xfrm>
            <a:off x="1648728" y="2569465"/>
            <a:ext cx="1248381" cy="20995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EA86C43-D966-F614-662A-FD12F61E924B}"/>
              </a:ext>
            </a:extLst>
          </p:cNvPr>
          <p:cNvSpPr/>
          <p:nvPr/>
        </p:nvSpPr>
        <p:spPr>
          <a:xfrm>
            <a:off x="6229782" y="6195852"/>
            <a:ext cx="850028" cy="28065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5ABB8B71-4BB1-1DE7-9D66-FEE72D88538D}"/>
              </a:ext>
            </a:extLst>
          </p:cNvPr>
          <p:cNvSpPr txBox="1"/>
          <p:nvPr/>
        </p:nvSpPr>
        <p:spPr>
          <a:xfrm>
            <a:off x="5800929" y="6151515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4.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9749EE7-60E4-B325-1B7E-9953C6809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817444A2-DFC4-B944-2E28-34FAA1DE3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4103547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9135783-D63A-846E-F01A-1DAC4B679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0"/>
            <a:ext cx="7886700" cy="1325563"/>
          </a:xfrm>
        </p:spPr>
        <p:txBody>
          <a:bodyPr/>
          <a:lstStyle/>
          <a:p>
            <a:r>
              <a:rPr lang="en-US" altLang="zh-TW" dirty="0" err="1"/>
              <a:t>nWave</a:t>
            </a:r>
            <a:r>
              <a:rPr lang="zh-TW" altLang="en-US" dirty="0"/>
              <a:t> </a:t>
            </a:r>
            <a:r>
              <a:rPr lang="en-US" altLang="zh-TW" dirty="0"/>
              <a:t>- </a:t>
            </a:r>
            <a:r>
              <a:rPr lang="zh-TW" altLang="en-US" dirty="0"/>
              <a:t>常用操作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DA4AD64-1994-7519-2834-A66BDB25F4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4968"/>
            <a:ext cx="78867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zh-TW" altLang="en-US" dirty="0"/>
              <a:t>縮放 ： </a:t>
            </a:r>
            <a:r>
              <a:rPr lang="en-US" altLang="zh-TW" dirty="0"/>
              <a:t>Ctrl + </a:t>
            </a:r>
            <a:r>
              <a:rPr lang="zh-TW" altLang="en-US" dirty="0"/>
              <a:t>滑鼠滾輪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調整信號位置 ： 按住滑鼠中鍵拖曳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調整數值表示 ： 右鍵</a:t>
            </a:r>
            <a:r>
              <a:rPr lang="en-US" altLang="zh-TW" dirty="0"/>
              <a:t>&gt;Set Radix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88CF487-19E0-72E9-516A-B0E6ABA206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10036" y="4048498"/>
            <a:ext cx="5315692" cy="2067213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36FAC5AE-38FC-94AF-F8C1-EF421E50E5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6B3BEF2-BEED-B64E-8B89-9ECFBED37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445524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295FEEF-3905-9823-17EC-ECD5AAFF6D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err="1"/>
              <a:t>nWave</a:t>
            </a:r>
            <a:r>
              <a:rPr lang="en-US" altLang="zh-TW" dirty="0"/>
              <a:t> - Reload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878385A-BDA1-910E-1912-5F9C2AC693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重新執行</a:t>
            </a:r>
            <a:r>
              <a:rPr lang="en-US" altLang="zh-TW" dirty="0"/>
              <a:t>VCS</a:t>
            </a:r>
            <a:r>
              <a:rPr lang="zh-TW" altLang="en-US" dirty="0"/>
              <a:t>模擬後，不必重開</a:t>
            </a:r>
            <a:r>
              <a:rPr lang="en-US" altLang="zh-TW" dirty="0" err="1"/>
              <a:t>nWave</a:t>
            </a:r>
            <a:r>
              <a:rPr lang="zh-TW" altLang="en-US" dirty="0"/>
              <a:t>和</a:t>
            </a:r>
            <a:r>
              <a:rPr lang="en-US" altLang="zh-TW" dirty="0" err="1"/>
              <a:t>fsdb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8AD8BC4-5FE1-6975-47F9-3110DE27B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628" y="2577553"/>
            <a:ext cx="5334744" cy="3915321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4A0D88D-983C-819F-6F78-FA1C9925C882}"/>
              </a:ext>
            </a:extLst>
          </p:cNvPr>
          <p:cNvSpPr/>
          <p:nvPr/>
        </p:nvSpPr>
        <p:spPr>
          <a:xfrm>
            <a:off x="1883120" y="2738276"/>
            <a:ext cx="377026" cy="294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B482C961-EFB5-6D97-B76F-6B2710EF07C7}"/>
              </a:ext>
            </a:extLst>
          </p:cNvPr>
          <p:cNvSpPr txBox="1"/>
          <p:nvPr/>
        </p:nvSpPr>
        <p:spPr>
          <a:xfrm>
            <a:off x="1527602" y="2738276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1.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F7BCCB3-5471-E0D7-746C-9800779B169C}"/>
              </a:ext>
            </a:extLst>
          </p:cNvPr>
          <p:cNvSpPr/>
          <p:nvPr/>
        </p:nvSpPr>
        <p:spPr>
          <a:xfrm>
            <a:off x="1810693" y="3429000"/>
            <a:ext cx="2480649" cy="2946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27220BF-E3FD-CFD2-3CD3-77DD86C1A15E}"/>
              </a:ext>
            </a:extLst>
          </p:cNvPr>
          <p:cNvSpPr txBox="1"/>
          <p:nvPr/>
        </p:nvSpPr>
        <p:spPr>
          <a:xfrm>
            <a:off x="1433667" y="3354304"/>
            <a:ext cx="377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>
                <a:solidFill>
                  <a:srgbClr val="FF0000"/>
                </a:solidFill>
              </a:rPr>
              <a:t>2.</a:t>
            </a:r>
            <a:endParaRPr lang="zh-TW" altLang="en-US" b="1" dirty="0">
              <a:solidFill>
                <a:srgbClr val="FF0000"/>
              </a:solidFill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2CF2BBB-F1E7-A52D-D645-CEAB7B629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11453F0E-4874-49F2-70BF-DC07A83A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4363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3. Logic Synthesis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Gate Level Netlist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Logic Synthesis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7ADA76-65F3-293B-779D-FCE348178D71}"/>
              </a:ext>
            </a:extLst>
          </p:cNvPr>
          <p:cNvSpPr txBox="1"/>
          <p:nvPr/>
        </p:nvSpPr>
        <p:spPr>
          <a:xfrm>
            <a:off x="6458782" y="308806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Design Compiler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142C553-CC2E-E2DB-408A-CA9DB1E00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E052F96-46EE-B032-E60D-E287BFE890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188258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DE07B-BE67-196D-F3CD-B5B526BDD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02196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Design Compiler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0B82E2-8CF3-A7B9-3A1E-DB9B05D3F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123020"/>
            <a:ext cx="6858000" cy="1655762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郭昱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2"/>
              </a:rPr>
              <a:t>ivan010517@gmail.com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黃宥翔 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chris900623@gmail.com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b="0" i="0" dirty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2024 ALU / HDL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FECB50E4-871C-F3E9-C876-23492CAB67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A21C125-7303-5CE3-638C-2AFA07FCED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209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Logic Synthesis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Gate Level Netlist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Logic Synthesis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7ADA76-65F3-293B-779D-FCE348178D71}"/>
              </a:ext>
            </a:extLst>
          </p:cNvPr>
          <p:cNvSpPr txBox="1"/>
          <p:nvPr/>
        </p:nvSpPr>
        <p:spPr>
          <a:xfrm>
            <a:off x="6458782" y="308806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Design Compiler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C28F085-AD3E-FE7D-31C8-4735838D0C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FD35F22-0B08-DFB3-9550-A1EA0B9D9E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7710714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7F2FC7-9BD5-DD7F-C307-AF1FF07D20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所需檔案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67E25F8-DDA1-C39D-2590-9C93759FC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RTL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code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你的程式碼，不包含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testbench)</a:t>
            </a:r>
          </a:p>
          <a:p>
            <a:pPr>
              <a:lnSpc>
                <a:spcPct val="150000"/>
              </a:lnSpc>
            </a:pP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執行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Design compiler 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之腳本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作業檔案提供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</a:p>
          <a:p>
            <a:pPr>
              <a:lnSpc>
                <a:spcPct val="150000"/>
              </a:lnSpc>
            </a:pP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TSMC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ADFP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Cell Library File 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伺服器內部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</a:t>
            </a:r>
            <a:endParaRPr lang="zh-TW" altLang="en-US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5E15DE8D-9A78-5B10-EBED-99B5989F00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463DA7D-D201-60E1-A843-1F93A98FFB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39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398214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Chip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以實心填滿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783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Chip</a:t>
            </a:r>
            <a:endParaRPr lang="zh-TW" altLang="en-US" b="1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1"/>
              </a:solidFill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C38CA95-31F0-8AF4-8775-24EE84990B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4430" y="1980736"/>
            <a:ext cx="2615656" cy="1634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20025E02-D4CD-03E6-CD14-824DD2BD1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7020" y="1264310"/>
            <a:ext cx="2066839" cy="20611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Intel's 7nm PC Chip To Arrive in 2023 Next to TSMC-Made CPU | PCMag">
            <a:extLst>
              <a:ext uri="{FF2B5EF4-FFF2-40B4-BE49-F238E27FC236}">
                <a16:creationId xmlns:a16="http://schemas.microsoft.com/office/drawing/2014/main" id="{9F557AAC-5A4C-E0E0-8CF2-DAC3B750CC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9711" y="3534847"/>
            <a:ext cx="2752253" cy="154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747FF7F-6650-142E-F35B-F158A8F51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B38B75E-93D7-B8E1-1F68-2C8DD7D7C5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0053244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E729A52-4185-88A3-9CD3-E335F9CBEA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60D700-107F-09C0-9E42-4CF7B7DA43D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79612"/>
            <a:ext cx="7886700" cy="4351338"/>
          </a:xfrm>
        </p:spPr>
        <p:txBody>
          <a:bodyPr/>
          <a:lstStyle/>
          <a:p>
            <a:r>
              <a:rPr lang="en-US" altLang="zh-TW" dirty="0" err="1"/>
              <a:t>dc.tcl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3FDBE374-FAFA-91DA-523B-9237F89670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810167"/>
            <a:ext cx="9144000" cy="3012141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7AF60AFE-ED76-45F8-A780-56971A5A5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5766987-B368-60A8-42E5-D2B09BFA2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819706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EF1EC87-69D7-2245-96B0-4837F72895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FEC59032-C59B-96D7-328E-650F35673E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180759"/>
            <a:ext cx="7886700" cy="562656"/>
          </a:xfrm>
        </p:spPr>
        <p:txBody>
          <a:bodyPr/>
          <a:lstStyle/>
          <a:p>
            <a:r>
              <a:rPr lang="zh-TW" altLang="en-US" dirty="0"/>
              <a:t>修改檔案存放位置、</a:t>
            </a:r>
            <a:r>
              <a:rPr lang="en-US" altLang="zh-TW" dirty="0"/>
              <a:t>top module name</a:t>
            </a:r>
            <a:r>
              <a:rPr lang="zh-TW" altLang="en-US" dirty="0"/>
              <a:t>及</a:t>
            </a:r>
            <a:r>
              <a:rPr lang="en-US" altLang="zh-TW" dirty="0"/>
              <a:t>clock</a:t>
            </a:r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0578AE5-34BA-30F4-6292-1B42212C99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49377" y="1650978"/>
            <a:ext cx="6645246" cy="2045314"/>
          </a:xfrm>
          <a:prstGeom prst="rect">
            <a:avLst/>
          </a:prstGeom>
        </p:spPr>
      </p:pic>
      <p:sp>
        <p:nvSpPr>
          <p:cNvPr id="6" name="內容版面配置區 2">
            <a:extLst>
              <a:ext uri="{FF2B5EF4-FFF2-40B4-BE49-F238E27FC236}">
                <a16:creationId xmlns:a16="http://schemas.microsoft.com/office/drawing/2014/main" id="{279701D0-9C08-ABA9-C13E-96BD735EBB92}"/>
              </a:ext>
            </a:extLst>
          </p:cNvPr>
          <p:cNvSpPr txBox="1">
            <a:spLocks/>
          </p:cNvSpPr>
          <p:nvPr/>
        </p:nvSpPr>
        <p:spPr>
          <a:xfrm>
            <a:off x="628650" y="3824876"/>
            <a:ext cx="7886700" cy="5626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將所有要合成的檔案之完整路徑放入</a:t>
            </a:r>
            <a:r>
              <a:rPr lang="en-US" altLang="zh-TW" dirty="0"/>
              <a:t>{}</a:t>
            </a:r>
            <a:r>
              <a:rPr lang="zh-TW" altLang="en-US" dirty="0"/>
              <a:t>內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1A26C3EC-93EE-DD13-A97C-7AE4A5CF0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9377" y="4387532"/>
            <a:ext cx="6645246" cy="2470468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F7BB800-059F-AE98-EDF2-EFF8464502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645364AF-A111-17DD-4116-0B68A675B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83764688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264A9AF-079F-C757-BC28-08F4144237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>
                <a:latin typeface="+mn-lt"/>
              </a:rPr>
              <a:t>Static Timing Analysis</a:t>
            </a:r>
            <a:endParaRPr lang="zh-TW" altLang="en-US">
              <a:latin typeface="+mn-lt"/>
            </a:endParaRPr>
          </a:p>
        </p:txBody>
      </p:sp>
      <p:pic>
        <p:nvPicPr>
          <p:cNvPr id="2050" name="Picture 2" descr="The Ultimate Guide to Static Timing Analysis (STA) - AnySilicon">
            <a:extLst>
              <a:ext uri="{FF2B5EF4-FFF2-40B4-BE49-F238E27FC236}">
                <a16:creationId xmlns:a16="http://schemas.microsoft.com/office/drawing/2014/main" id="{0C74E37C-9311-9637-18A8-7D71AC918C1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05" y="1857983"/>
            <a:ext cx="8923390" cy="4286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030417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BA228B4-2DEE-5EC6-E74B-B4B6793B63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BEBE9CAE-CC2C-CB90-4166-A89825727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94646"/>
            <a:ext cx="7886700" cy="5426830"/>
          </a:xfrm>
        </p:spPr>
        <p:txBody>
          <a:bodyPr>
            <a:normAutofit/>
          </a:bodyPr>
          <a:lstStyle/>
          <a:p>
            <a:r>
              <a:rPr lang="zh-TW" altLang="en-US" dirty="0"/>
              <a:t>作業要求需合成</a:t>
            </a:r>
            <a:r>
              <a:rPr lang="en-US" altLang="zh-TW" sz="1800" i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delay-optimization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, </a:t>
            </a:r>
            <a:r>
              <a:rPr kumimoji="1" lang="en-US" altLang="zh-TW" sz="18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area-optimization</a:t>
            </a:r>
            <a:r>
              <a:rPr lang="en-US" altLang="zh-TW" sz="1800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, and </a:t>
            </a:r>
            <a:r>
              <a:rPr lang="en-US" altLang="zh-TW" sz="1800" i="1" dirty="0">
                <a:effectLst/>
                <a:latin typeface="Times New Roman" panose="02020603050405020304" pitchFamily="18" charset="0"/>
                <a:ea typeface="新細明體" panose="02020500000000000000" pitchFamily="18" charset="-120"/>
              </a:rPr>
              <a:t>in-between</a:t>
            </a:r>
            <a:r>
              <a:rPr lang="zh-TW" altLang="en-US" dirty="0"/>
              <a:t>之三種電路，需修改</a:t>
            </a:r>
            <a:r>
              <a:rPr lang="en-US" altLang="zh-TW" dirty="0">
                <a:solidFill>
                  <a:srgbClr val="FF0000"/>
                </a:solidFill>
              </a:rPr>
              <a:t>31</a:t>
            </a:r>
            <a:r>
              <a:rPr lang="zh-TW" altLang="en-US" dirty="0">
                <a:solidFill>
                  <a:srgbClr val="FF0000"/>
                </a:solidFill>
              </a:rPr>
              <a:t>行中的</a:t>
            </a:r>
            <a:r>
              <a:rPr lang="en-US" altLang="zh-TW" dirty="0">
                <a:solidFill>
                  <a:srgbClr val="FF0000"/>
                </a:solidFill>
              </a:rPr>
              <a:t>period</a:t>
            </a:r>
            <a:r>
              <a:rPr lang="zh-TW" altLang="en-US" dirty="0"/>
              <a:t>，合成順序如下</a:t>
            </a:r>
            <a:endParaRPr lang="en-US" altLang="zh-TW" dirty="0"/>
          </a:p>
          <a:p>
            <a:pPr lvl="1"/>
            <a:r>
              <a:rPr lang="zh-TW" altLang="en-US" dirty="0"/>
              <a:t>先將</a:t>
            </a:r>
            <a:r>
              <a:rPr lang="en-US" altLang="zh-TW" dirty="0"/>
              <a:t>period</a:t>
            </a:r>
            <a:r>
              <a:rPr lang="zh-TW" altLang="en-US" dirty="0"/>
              <a:t>設一個很大的值</a:t>
            </a:r>
            <a:r>
              <a:rPr lang="en-US" altLang="zh-TW" dirty="0"/>
              <a:t>(</a:t>
            </a:r>
            <a:r>
              <a:rPr lang="zh-TW" altLang="en-US" dirty="0"/>
              <a:t>假設</a:t>
            </a:r>
            <a:r>
              <a:rPr lang="en-US" altLang="zh-TW" dirty="0"/>
              <a:t>10)</a:t>
            </a:r>
            <a:r>
              <a:rPr lang="zh-TW" altLang="en-US" dirty="0"/>
              <a:t>進行合成，合成後</a:t>
            </a:r>
            <a:r>
              <a:rPr lang="en-US" altLang="zh-TW" dirty="0"/>
              <a:t>report </a:t>
            </a:r>
            <a:r>
              <a:rPr lang="en-US" altLang="zh-TW" dirty="0" err="1"/>
              <a:t>timin</a:t>
            </a:r>
            <a:r>
              <a:rPr lang="zh-TW" altLang="en-US" dirty="0"/>
              <a:t>發現最快可以跑</a:t>
            </a:r>
            <a:r>
              <a:rPr lang="en-US" altLang="zh-TW" dirty="0"/>
              <a:t>2</a:t>
            </a:r>
            <a:r>
              <a:rPr lang="zh-TW" altLang="en-US" dirty="0"/>
              <a:t>，則將</a:t>
            </a:r>
            <a:r>
              <a:rPr lang="en-US" altLang="zh-TW" dirty="0"/>
              <a:t>period</a:t>
            </a:r>
            <a:r>
              <a:rPr lang="zh-TW" altLang="en-US" dirty="0"/>
              <a:t>改設</a:t>
            </a:r>
            <a:r>
              <a:rPr lang="en-US" altLang="zh-TW" dirty="0"/>
              <a:t>2</a:t>
            </a:r>
            <a:r>
              <a:rPr lang="zh-TW" altLang="en-US" dirty="0"/>
              <a:t>再合一次，如果</a:t>
            </a:r>
            <a:r>
              <a:rPr lang="en-US" altLang="zh-TW" dirty="0"/>
              <a:t>slack &gt;= 0(MET)</a:t>
            </a:r>
            <a:r>
              <a:rPr lang="zh-TW" altLang="en-US" dirty="0"/>
              <a:t>則</a:t>
            </a:r>
            <a:r>
              <a:rPr lang="en-US" altLang="zh-TW" dirty="0"/>
              <a:t>22</a:t>
            </a:r>
            <a:r>
              <a:rPr lang="zh-TW" altLang="en-US" dirty="0"/>
              <a:t>即為</a:t>
            </a:r>
            <a:r>
              <a:rPr lang="en-US" altLang="zh-TW" i="1" dirty="0">
                <a:solidFill>
                  <a:srgbClr val="0000CC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area-optimization</a:t>
            </a:r>
            <a:r>
              <a:rPr kumimoji="1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itchFamily="34" charset="-120"/>
                <a:cs typeface="+mn-cs"/>
              </a:rPr>
              <a:t>之</a:t>
            </a:r>
            <a:r>
              <a:rPr lang="en-US" altLang="zh-TW" dirty="0">
                <a:effectLst/>
                <a:ea typeface="Microsoft JhengHei Light" panose="020B0304030504040204" pitchFamily="34" charset="-120"/>
              </a:rPr>
              <a:t>period</a:t>
            </a:r>
          </a:p>
          <a:p>
            <a:pPr lvl="1"/>
            <a:r>
              <a:rPr lang="zh-TW" altLang="en-US" dirty="0"/>
              <a:t>接著改設</a:t>
            </a:r>
            <a:r>
              <a:rPr lang="en-US" altLang="zh-TW" dirty="0"/>
              <a:t>period</a:t>
            </a:r>
            <a:r>
              <a:rPr lang="zh-TW" altLang="en-US" dirty="0"/>
              <a:t>為一個很小的值</a:t>
            </a:r>
            <a:r>
              <a:rPr lang="en-US" altLang="zh-TW" dirty="0"/>
              <a:t>(</a:t>
            </a:r>
            <a:r>
              <a:rPr lang="zh-TW" altLang="en-US" dirty="0"/>
              <a:t>假設</a:t>
            </a:r>
            <a:r>
              <a:rPr lang="en-US" altLang="zh-TW" dirty="0"/>
              <a:t>0)</a:t>
            </a:r>
            <a:r>
              <a:rPr lang="zh-TW" altLang="en-US" dirty="0"/>
              <a:t>進行合成，合成後</a:t>
            </a:r>
            <a:r>
              <a:rPr lang="en-US" altLang="zh-TW" dirty="0"/>
              <a:t>report timing</a:t>
            </a:r>
            <a:r>
              <a:rPr lang="zh-TW" altLang="en-US" dirty="0"/>
              <a:t>發現</a:t>
            </a:r>
            <a:r>
              <a:rPr lang="en-US" altLang="zh-TW" dirty="0"/>
              <a:t>slack = -0.5(Violate)</a:t>
            </a:r>
            <a:r>
              <a:rPr lang="zh-TW" altLang="en-US" dirty="0"/>
              <a:t>，則將</a:t>
            </a:r>
            <a:r>
              <a:rPr lang="en-US" altLang="zh-TW" dirty="0"/>
              <a:t>period</a:t>
            </a:r>
            <a:r>
              <a:rPr lang="zh-TW" altLang="en-US" dirty="0"/>
              <a:t>改設</a:t>
            </a:r>
            <a:r>
              <a:rPr lang="en-US" altLang="zh-TW" dirty="0"/>
              <a:t>0.5</a:t>
            </a:r>
            <a:r>
              <a:rPr lang="zh-TW" altLang="en-US" dirty="0"/>
              <a:t>再合一次，如果</a:t>
            </a:r>
            <a:r>
              <a:rPr lang="en-US" altLang="zh-TW" dirty="0"/>
              <a:t>slack &gt;= 0(MET)</a:t>
            </a:r>
            <a:r>
              <a:rPr lang="zh-TW" altLang="en-US" dirty="0"/>
              <a:t>則</a:t>
            </a:r>
            <a:r>
              <a:rPr lang="en-US" altLang="zh-TW" dirty="0"/>
              <a:t>0.5</a:t>
            </a:r>
            <a:r>
              <a:rPr lang="zh-TW" altLang="en-US" dirty="0"/>
              <a:t>即為</a:t>
            </a:r>
            <a:r>
              <a:rPr lang="en-US" altLang="zh-TW" i="1" dirty="0">
                <a:solidFill>
                  <a:srgbClr val="0000CC"/>
                </a:solidFill>
                <a:latin typeface="Times New Roman" panose="02020603050405020304" pitchFamily="18" charset="0"/>
                <a:ea typeface="新細明體" panose="02020500000000000000" pitchFamily="18" charset="-120"/>
              </a:rPr>
              <a:t>delay-optimization</a:t>
            </a:r>
            <a:r>
              <a:rPr kumimoji="1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itchFamily="34" charset="-120"/>
                <a:cs typeface="+mn-cs"/>
              </a:rPr>
              <a:t>之</a:t>
            </a:r>
            <a:r>
              <a:rPr lang="en-US" altLang="zh-TW" dirty="0">
                <a:effectLst/>
                <a:ea typeface="Microsoft JhengHei Light" panose="020B0304030504040204" pitchFamily="34" charset="-120"/>
              </a:rPr>
              <a:t>period</a:t>
            </a:r>
          </a:p>
          <a:p>
            <a:pPr lvl="1"/>
            <a:r>
              <a:rPr kumimoji="1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itchFamily="34" charset="-120"/>
                <a:cs typeface="+mn-cs"/>
              </a:rPr>
              <a:t>最後</a:t>
            </a:r>
            <a:r>
              <a:rPr lang="zh-TW" altLang="en-US" dirty="0">
                <a:solidFill>
                  <a:srgbClr val="000000"/>
                </a:solidFill>
                <a:latin typeface="Arial"/>
                <a:cs typeface="+mn-cs"/>
              </a:rPr>
              <a:t>設</a:t>
            </a:r>
            <a:r>
              <a:rPr kumimoji="1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itchFamily="34" charset="-120"/>
                <a:cs typeface="+mn-cs"/>
              </a:rPr>
              <a:t>period</a:t>
            </a:r>
            <a:r>
              <a:rPr kumimoji="1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itchFamily="34" charset="-120"/>
                <a:cs typeface="+mn-cs"/>
              </a:rPr>
              <a:t>為</a:t>
            </a:r>
            <a:r>
              <a:rPr kumimoji="1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itchFamily="34" charset="-120"/>
                <a:cs typeface="+mn-cs"/>
              </a:rPr>
              <a:t>(2+0.5)/2=1.25</a:t>
            </a:r>
            <a:r>
              <a:rPr kumimoji="1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itchFamily="34" charset="-120"/>
                <a:cs typeface="+mn-cs"/>
              </a:rPr>
              <a:t>進行合成</a:t>
            </a:r>
            <a:r>
              <a:rPr lang="zh-TW" altLang="en-US" dirty="0">
                <a:effectLst/>
                <a:ea typeface="Microsoft JhengHei Light" panose="020B0304030504040204" pitchFamily="34" charset="-120"/>
              </a:rPr>
              <a:t>，</a:t>
            </a:r>
            <a:r>
              <a:rPr lang="zh-TW" altLang="en-US" dirty="0"/>
              <a:t>假設</a:t>
            </a:r>
            <a:r>
              <a:rPr lang="en-US" altLang="zh-TW" dirty="0"/>
              <a:t>slack = -0.1(Violate)</a:t>
            </a:r>
            <a:r>
              <a:rPr lang="zh-TW" altLang="en-US" dirty="0"/>
              <a:t>則設</a:t>
            </a:r>
            <a:r>
              <a:rPr lang="en-US" altLang="zh-TW" dirty="0"/>
              <a:t>1.35</a:t>
            </a:r>
            <a:r>
              <a:rPr lang="zh-TW" altLang="en-US" dirty="0"/>
              <a:t>再合一次，直到</a:t>
            </a:r>
            <a:r>
              <a:rPr lang="en-US" altLang="zh-TW" dirty="0"/>
              <a:t>slack &gt;= 0(MET)</a:t>
            </a:r>
            <a:r>
              <a:rPr lang="zh-TW" altLang="en-US" dirty="0"/>
              <a:t>，最終</a:t>
            </a:r>
            <a:r>
              <a:rPr lang="en-US" altLang="zh-TW" dirty="0"/>
              <a:t>period</a:t>
            </a:r>
            <a:r>
              <a:rPr lang="zh-TW" altLang="en-US" dirty="0"/>
              <a:t>值</a:t>
            </a:r>
            <a:r>
              <a:rPr kumimoji="1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itchFamily="34" charset="-120"/>
                <a:cs typeface="+mn-cs"/>
              </a:rPr>
              <a:t>即為</a:t>
            </a:r>
            <a:r>
              <a:rPr kumimoji="1" lang="en-US" altLang="zh-TW" b="0" i="1" u="none" strike="noStrike" kern="0" cap="none" spc="0" normalizeH="0" baseline="0" noProof="0" dirty="0">
                <a:ln>
                  <a:noFill/>
                </a:ln>
                <a:solidFill>
                  <a:srgbClr val="0000CC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in-between</a:t>
            </a:r>
            <a:r>
              <a:rPr kumimoji="1" lang="en-US" altLang="zh-TW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新細明體" panose="02020500000000000000" pitchFamily="18" charset="-120"/>
                <a:cs typeface="+mn-cs"/>
              </a:rPr>
              <a:t> </a:t>
            </a:r>
            <a:r>
              <a:rPr kumimoji="1" lang="zh-TW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微軟正黑體" pitchFamily="34" charset="-120"/>
                <a:cs typeface="+mn-cs"/>
              </a:rPr>
              <a:t>電路之</a:t>
            </a:r>
            <a:r>
              <a:rPr kumimoji="1" lang="en-US" altLang="zh-TW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Microsoft JhengHei Light" panose="020B0304030504040204" pitchFamily="34" charset="-120"/>
                <a:cs typeface="+mn-cs"/>
              </a:rPr>
              <a:t>period</a:t>
            </a:r>
            <a:endParaRPr lang="zh-TW" altLang="en-US" dirty="0">
              <a:ea typeface="Microsoft JhengHei Light" panose="020B0304030504040204" pitchFamily="34" charset="-120"/>
            </a:endParaRPr>
          </a:p>
          <a:p>
            <a:endParaRPr lang="zh-TW" altLang="en-US" dirty="0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8E05D94-8E01-2482-1948-D9832BB4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A0DBA39F-7056-8A28-4322-400034885A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4231894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3758E36-C155-A201-E921-DDA5AF82BD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691C169-4DCE-3F9C-AEDF-F3FA08EC7E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544968"/>
            <a:ext cx="7886700" cy="4351338"/>
          </a:xfrm>
        </p:spPr>
        <p:txBody>
          <a:bodyPr/>
          <a:lstStyle/>
          <a:p>
            <a:r>
              <a:rPr lang="zh-TW" altLang="en-US" dirty="0"/>
              <a:t>設定</a:t>
            </a:r>
            <a:r>
              <a:rPr lang="en-US" altLang="zh-TW" dirty="0"/>
              <a:t>input</a:t>
            </a:r>
            <a:r>
              <a:rPr lang="zh-TW" altLang="en-US" dirty="0"/>
              <a:t>、</a:t>
            </a:r>
            <a:r>
              <a:rPr lang="en-US" altLang="zh-TW" dirty="0"/>
              <a:t>output delay</a:t>
            </a:r>
            <a:r>
              <a:rPr lang="zh-TW" altLang="en-US" dirty="0"/>
              <a:t>、</a:t>
            </a:r>
            <a:r>
              <a:rPr lang="en-US" altLang="zh-TW" dirty="0"/>
              <a:t>Operating Conditions</a:t>
            </a:r>
            <a:r>
              <a:rPr lang="zh-TW" altLang="en-US" dirty="0"/>
              <a:t>和</a:t>
            </a:r>
            <a:r>
              <a:rPr lang="en-US" altLang="zh-TW" dirty="0"/>
              <a:t>wire Load Module(</a:t>
            </a:r>
            <a:r>
              <a:rPr lang="zh-TW" altLang="en-US" dirty="0"/>
              <a:t>不須修改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進行</a:t>
            </a:r>
            <a:r>
              <a:rPr lang="en-US" altLang="zh-TW" dirty="0"/>
              <a:t>compile</a:t>
            </a:r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2E5CD66-9129-7E66-AD93-50DC50BBF5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66108"/>
            <a:ext cx="9144000" cy="3602181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3C5800B-4E01-0737-FFD3-747F04E2DD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9DCE069-D452-4C1A-25A9-32A42E4BD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018627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EEA640-9F07-15BF-B90E-A414172D7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79D2D0B-4BFF-599C-BFD6-8889330B6F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456814"/>
            <a:ext cx="7886700" cy="572294"/>
          </a:xfrm>
        </p:spPr>
        <p:txBody>
          <a:bodyPr/>
          <a:lstStyle/>
          <a:p>
            <a:r>
              <a:rPr lang="zh-TW" altLang="en-US" dirty="0"/>
              <a:t>如果電路中無</a:t>
            </a:r>
            <a:r>
              <a:rPr lang="en-US" altLang="zh-TW" dirty="0" err="1"/>
              <a:t>clk</a:t>
            </a:r>
            <a:r>
              <a:rPr lang="zh-TW" altLang="en-US" dirty="0"/>
              <a:t>設計，使用</a:t>
            </a:r>
            <a:r>
              <a:rPr lang="en-US" altLang="zh-TW" dirty="0"/>
              <a:t>50</a:t>
            </a:r>
            <a:r>
              <a:rPr lang="zh-TW" altLang="en-US" dirty="0"/>
              <a:t>、</a:t>
            </a:r>
            <a:r>
              <a:rPr lang="en-US" altLang="zh-TW" dirty="0"/>
              <a:t>51</a:t>
            </a:r>
            <a:r>
              <a:rPr lang="zh-TW" altLang="en-US" dirty="0"/>
              <a:t>行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9DBAB341-1E59-0BA3-255B-E2A2FDEEC6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784" y="2029108"/>
            <a:ext cx="7030431" cy="1991003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F09834B6-494D-4840-72A2-D3947CCC0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1100" y="4828892"/>
            <a:ext cx="6801799" cy="2029108"/>
          </a:xfrm>
          <a:prstGeom prst="rect">
            <a:avLst/>
          </a:prstGeom>
        </p:spPr>
      </p:pic>
      <p:sp>
        <p:nvSpPr>
          <p:cNvPr id="10" name="內容版面配置區 2">
            <a:extLst>
              <a:ext uri="{FF2B5EF4-FFF2-40B4-BE49-F238E27FC236}">
                <a16:creationId xmlns:a16="http://schemas.microsoft.com/office/drawing/2014/main" id="{316A062D-F69C-EC7F-1E83-C866BECE5FAB}"/>
              </a:ext>
            </a:extLst>
          </p:cNvPr>
          <p:cNvSpPr txBox="1">
            <a:spLocks/>
          </p:cNvSpPr>
          <p:nvPr/>
        </p:nvSpPr>
        <p:spPr>
          <a:xfrm>
            <a:off x="628649" y="4266783"/>
            <a:ext cx="7886700" cy="5722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TW" altLang="en-US" dirty="0"/>
              <a:t>如果電路中有</a:t>
            </a:r>
            <a:r>
              <a:rPr lang="en-US" altLang="zh-TW" dirty="0" err="1"/>
              <a:t>clk</a:t>
            </a:r>
            <a:r>
              <a:rPr lang="zh-TW" altLang="en-US" dirty="0"/>
              <a:t>設計，使用</a:t>
            </a:r>
            <a:r>
              <a:rPr lang="en-US" altLang="zh-TW" dirty="0"/>
              <a:t>54~57</a:t>
            </a:r>
            <a:r>
              <a:rPr lang="zh-TW" altLang="en-US" dirty="0"/>
              <a:t>行</a:t>
            </a:r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2F43623-9030-32F1-97F3-F62F1C5C37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CA10050-2358-AD49-A924-DEB153AC5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91480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E2CEDEF-800F-8C75-9695-C8F3E38A67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腳本說明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814A25B-9C22-3694-84E7-75D2E2A5A9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253331"/>
            <a:ext cx="7886700" cy="4351338"/>
          </a:xfrm>
        </p:spPr>
        <p:txBody>
          <a:bodyPr/>
          <a:lstStyle/>
          <a:p>
            <a:r>
              <a:rPr lang="zh-TW" altLang="en-US" dirty="0"/>
              <a:t>設定合成時命名規則</a:t>
            </a:r>
            <a:r>
              <a:rPr lang="en-US" altLang="zh-TW" dirty="0"/>
              <a:t>(</a:t>
            </a:r>
            <a:r>
              <a:rPr lang="zh-TW" altLang="en-US" dirty="0"/>
              <a:t>不須修改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輸出</a:t>
            </a:r>
            <a:r>
              <a:rPr lang="en-US" altLang="zh-TW" dirty="0"/>
              <a:t>timing</a:t>
            </a:r>
            <a:r>
              <a:rPr lang="zh-TW" altLang="en-US" dirty="0"/>
              <a:t>、</a:t>
            </a:r>
            <a:r>
              <a:rPr lang="en-US" altLang="zh-TW" dirty="0"/>
              <a:t>area</a:t>
            </a:r>
            <a:r>
              <a:rPr lang="zh-TW" altLang="en-US" dirty="0"/>
              <a:t>和</a:t>
            </a:r>
            <a:r>
              <a:rPr lang="en-US" altLang="zh-TW" dirty="0"/>
              <a:t>power report</a:t>
            </a:r>
            <a:r>
              <a:rPr lang="zh-TW" altLang="en-US" dirty="0"/>
              <a:t>，輸出路徑可至</a:t>
            </a:r>
            <a:r>
              <a:rPr lang="en-US" altLang="zh-TW" dirty="0"/>
              <a:t>25</a:t>
            </a:r>
            <a:r>
              <a:rPr lang="zh-TW" altLang="en-US" dirty="0"/>
              <a:t>行更改</a:t>
            </a:r>
            <a:endParaRPr lang="en-US" altLang="zh-TW" dirty="0"/>
          </a:p>
          <a:p>
            <a:r>
              <a:rPr lang="zh-TW" altLang="en-US" dirty="0"/>
              <a:t>產生合成後</a:t>
            </a:r>
            <a:r>
              <a:rPr lang="en-US" altLang="zh-TW" dirty="0"/>
              <a:t>.v</a:t>
            </a:r>
            <a:r>
              <a:rPr lang="zh-TW" altLang="en-US" dirty="0"/>
              <a:t>檔、</a:t>
            </a:r>
            <a:r>
              <a:rPr lang="en-US" altLang="zh-TW" dirty="0" err="1"/>
              <a:t>ddc</a:t>
            </a:r>
            <a:r>
              <a:rPr lang="zh-TW" altLang="en-US" dirty="0"/>
              <a:t>、</a:t>
            </a:r>
            <a:r>
              <a:rPr lang="en-US" altLang="zh-TW" dirty="0" err="1"/>
              <a:t>sdf</a:t>
            </a:r>
            <a:r>
              <a:rPr lang="zh-TW" altLang="en-US" dirty="0"/>
              <a:t>和</a:t>
            </a:r>
            <a:r>
              <a:rPr lang="en-US" altLang="zh-TW" dirty="0" err="1"/>
              <a:t>sdc</a:t>
            </a:r>
            <a:r>
              <a:rPr lang="zh-TW" altLang="en-US" dirty="0"/>
              <a:t> 檔，產生之名稱可至</a:t>
            </a:r>
            <a:r>
              <a:rPr lang="en-US" altLang="zh-TW" dirty="0"/>
              <a:t>26</a:t>
            </a:r>
            <a:r>
              <a:rPr lang="zh-TW" altLang="en-US" dirty="0"/>
              <a:t>行更改</a:t>
            </a:r>
          </a:p>
          <a:p>
            <a:endParaRPr lang="zh-TW" altLang="en-US" dirty="0"/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9C23FD49-B277-6B96-920F-9A511B870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1607" y="3603280"/>
            <a:ext cx="7060785" cy="3254720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1DFF8B0F-AC47-1C34-88FD-7DDC449581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7BF53A9-7EC5-A74F-346A-EB5F1CC6F7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354599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C800FBD-3569-5297-BCCC-65AB492AD5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latin typeface="+mn-lt"/>
              </a:rPr>
              <a:t>使用</a:t>
            </a:r>
            <a:r>
              <a:rPr lang="en-US" altLang="zh-TW" dirty="0">
                <a:latin typeface="+mn-lt"/>
              </a:rPr>
              <a:t>Design Compiler</a:t>
            </a:r>
            <a:r>
              <a:rPr lang="zh-TW" altLang="en-US" dirty="0">
                <a:latin typeface="+mn-lt"/>
              </a:rPr>
              <a:t>合成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BBD0DFE-E4FB-5BCD-8178-9184AB4713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/>
              <a:t>輸入</a:t>
            </a:r>
            <a:r>
              <a:rPr lang="en-US" altLang="zh-TW" dirty="0" err="1"/>
              <a:t>dcnxt_shell</a:t>
            </a:r>
            <a:r>
              <a:rPr lang="en-US" altLang="zh-TW" dirty="0"/>
              <a:t> –f </a:t>
            </a:r>
            <a:r>
              <a:rPr lang="en-US" altLang="zh-TW" dirty="0" err="1"/>
              <a:t>dc.tcl</a:t>
            </a:r>
            <a:r>
              <a:rPr lang="en-US" altLang="zh-TW" dirty="0"/>
              <a:t> </a:t>
            </a:r>
            <a:r>
              <a:rPr lang="zh-TW" altLang="en-US" dirty="0"/>
              <a:t>，即開始執行</a:t>
            </a:r>
            <a:r>
              <a:rPr lang="en-US" altLang="zh-TW" dirty="0" err="1"/>
              <a:t>tcl</a:t>
            </a:r>
            <a:r>
              <a:rPr lang="zh-TW" altLang="en-US" dirty="0"/>
              <a:t>檔、進行合成</a:t>
            </a:r>
          </a:p>
          <a:p>
            <a:endParaRPr lang="zh-TW" alt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08FB8863-C78C-C5C0-245A-F6FA1CBDCEB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17884"/>
          <a:stretch/>
        </p:blipFill>
        <p:spPr>
          <a:xfrm>
            <a:off x="1582988" y="2784135"/>
            <a:ext cx="5978024" cy="4073866"/>
          </a:xfrm>
          <a:prstGeom prst="rect">
            <a:avLst/>
          </a:prstGeom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E2A08B8-8481-B807-E396-FF9FC52C5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C398D61-10E6-E4DB-C765-BE9871F6D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09850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851E8-E5C5-8CB8-A7BE-33476A92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Report Timing</a:t>
            </a:r>
            <a:endParaRPr lang="zh-TW" altLang="en-US" dirty="0">
              <a:latin typeface="+mn-lt"/>
            </a:endParaRPr>
          </a:p>
        </p:txBody>
      </p:sp>
      <p:pic>
        <p:nvPicPr>
          <p:cNvPr id="4" name="內容版面配置區 7">
            <a:extLst>
              <a:ext uri="{FF2B5EF4-FFF2-40B4-BE49-F238E27FC236}">
                <a16:creationId xmlns:a16="http://schemas.microsoft.com/office/drawing/2014/main" id="{F814D9E6-0C4B-A862-01AC-8D03AAC18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0227" y="1368425"/>
            <a:ext cx="5603546" cy="532765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2BD6DBF-B2BA-73AC-EFFE-81AD347CF6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389" y="1295400"/>
            <a:ext cx="5387661" cy="2425963"/>
          </a:xfrm>
          <a:prstGeom prst="rect">
            <a:avLst/>
          </a:prstGeom>
        </p:spPr>
      </p:pic>
      <p:sp>
        <p:nvSpPr>
          <p:cNvPr id="6" name="矩形: 圓角 5">
            <a:extLst>
              <a:ext uri="{FF2B5EF4-FFF2-40B4-BE49-F238E27FC236}">
                <a16:creationId xmlns:a16="http://schemas.microsoft.com/office/drawing/2014/main" id="{4AE3E1D3-2321-EFFC-341F-6659536EC70B}"/>
              </a:ext>
            </a:extLst>
          </p:cNvPr>
          <p:cNvSpPr/>
          <p:nvPr/>
        </p:nvSpPr>
        <p:spPr>
          <a:xfrm>
            <a:off x="1770227" y="4209201"/>
            <a:ext cx="5603546" cy="2207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3632BC0A-38C1-9D41-C13C-E30A7867D4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98242" y="1295400"/>
            <a:ext cx="3645758" cy="2425963"/>
          </a:xfrm>
          <a:prstGeom prst="rect">
            <a:avLst/>
          </a:prstGeom>
        </p:spPr>
      </p:pic>
      <p:sp>
        <p:nvSpPr>
          <p:cNvPr id="8" name="矩形: 圓角 7">
            <a:extLst>
              <a:ext uri="{FF2B5EF4-FFF2-40B4-BE49-F238E27FC236}">
                <a16:creationId xmlns:a16="http://schemas.microsoft.com/office/drawing/2014/main" id="{67E033E4-8454-2FDD-2DA4-1B2BD8EE63B3}"/>
              </a:ext>
            </a:extLst>
          </p:cNvPr>
          <p:cNvSpPr/>
          <p:nvPr/>
        </p:nvSpPr>
        <p:spPr>
          <a:xfrm>
            <a:off x="1770227" y="5826417"/>
            <a:ext cx="5603546" cy="2207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E1C0CD4A-22C4-3311-533C-DA9EE52A3866}"/>
              </a:ext>
            </a:extLst>
          </p:cNvPr>
          <p:cNvSpPr/>
          <p:nvPr/>
        </p:nvSpPr>
        <p:spPr>
          <a:xfrm>
            <a:off x="1770227" y="6377042"/>
            <a:ext cx="5603546" cy="220755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82C36CC1-2625-2B3D-271B-6CAAD379C5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10" name="投影片編號版面配置區 9">
            <a:extLst>
              <a:ext uri="{FF2B5EF4-FFF2-40B4-BE49-F238E27FC236}">
                <a16:creationId xmlns:a16="http://schemas.microsoft.com/office/drawing/2014/main" id="{AC0A95EF-C34C-AD1C-7F4C-94C1351EB5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632513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851E8-E5C5-8CB8-A7BE-33476A92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Report Area</a:t>
            </a:r>
            <a:endParaRPr lang="zh-TW" altLang="en-US" dirty="0">
              <a:latin typeface="+mn-lt"/>
            </a:endParaRPr>
          </a:p>
        </p:txBody>
      </p:sp>
      <p:pic>
        <p:nvPicPr>
          <p:cNvPr id="3" name="內容版面配置區 5">
            <a:extLst>
              <a:ext uri="{FF2B5EF4-FFF2-40B4-BE49-F238E27FC236}">
                <a16:creationId xmlns:a16="http://schemas.microsoft.com/office/drawing/2014/main" id="{ABECBF20-9B45-AAD4-E81E-3549B10C34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32202"/>
          <a:stretch/>
        </p:blipFill>
        <p:spPr>
          <a:xfrm>
            <a:off x="1044740" y="1546640"/>
            <a:ext cx="7054520" cy="4552319"/>
          </a:xfr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DFC37F25-2610-D947-01CC-3F3067FDDA71}"/>
              </a:ext>
            </a:extLst>
          </p:cNvPr>
          <p:cNvSpPr/>
          <p:nvPr/>
        </p:nvSpPr>
        <p:spPr>
          <a:xfrm>
            <a:off x="976544" y="4509856"/>
            <a:ext cx="2902998" cy="150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D11C0F8-809D-60BC-0DDC-C5D735680288}"/>
              </a:ext>
            </a:extLst>
          </p:cNvPr>
          <p:cNvSpPr/>
          <p:nvPr/>
        </p:nvSpPr>
        <p:spPr>
          <a:xfrm>
            <a:off x="978021" y="4813181"/>
            <a:ext cx="2902998" cy="150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A874EC76-4C8B-38FD-E6D5-028DDBF0B23A}"/>
              </a:ext>
            </a:extLst>
          </p:cNvPr>
          <p:cNvSpPr txBox="1"/>
          <p:nvPr/>
        </p:nvSpPr>
        <p:spPr>
          <a:xfrm>
            <a:off x="4092606" y="4443849"/>
            <a:ext cx="22749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Combinational Logic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CA5E42E-04B1-4B95-51EC-B3AC5F98E626}"/>
              </a:ext>
            </a:extLst>
          </p:cNvPr>
          <p:cNvSpPr txBox="1"/>
          <p:nvPr/>
        </p:nvSpPr>
        <p:spPr>
          <a:xfrm>
            <a:off x="4092606" y="4703974"/>
            <a:ext cx="18902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Sequential Logic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4" name="矩形: 圓角 13">
            <a:extLst>
              <a:ext uri="{FF2B5EF4-FFF2-40B4-BE49-F238E27FC236}">
                <a16:creationId xmlns:a16="http://schemas.microsoft.com/office/drawing/2014/main" id="{3F4A2E99-5297-AB8A-53A4-EA99D78BCAD1}"/>
              </a:ext>
            </a:extLst>
          </p:cNvPr>
          <p:cNvSpPr/>
          <p:nvPr/>
        </p:nvSpPr>
        <p:spPr>
          <a:xfrm>
            <a:off x="976544" y="5399224"/>
            <a:ext cx="2902998" cy="150919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AB9E5B36-312B-4AC5-D11C-4EF02C54DA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84BFD9AB-CAC4-942A-55AD-0088E401E2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49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2072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Tape-out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Chip</a:t>
            </a:r>
            <a:endParaRPr lang="zh-TW" altLang="en-US" dirty="0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Tape-out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pic>
        <p:nvPicPr>
          <p:cNvPr id="2050" name="Picture 2" descr="Jan 12, 2020 San Jose / CA / USA - Taiwan Semiconductor Ma… | Flickr">
            <a:extLst>
              <a:ext uri="{FF2B5EF4-FFF2-40B4-BE49-F238E27FC236}">
                <a16:creationId xmlns:a16="http://schemas.microsoft.com/office/drawing/2014/main" id="{31C2F047-BC3D-08A5-0F6B-BC639535DF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7116" y="1605124"/>
            <a:ext cx="2717467" cy="206680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  <a:softEdge rad="317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ple Logo by stasher-dragon on DeviantArt">
            <a:extLst>
              <a:ext uri="{FF2B5EF4-FFF2-40B4-BE49-F238E27FC236}">
                <a16:creationId xmlns:a16="http://schemas.microsoft.com/office/drawing/2014/main" id="{F5874587-C362-B03B-A347-DC182C03AB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7486" y="1789789"/>
            <a:ext cx="1364889" cy="1555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形 3" descr="單線箭號: 順時針曲線 以實心填滿">
            <a:extLst>
              <a:ext uri="{FF2B5EF4-FFF2-40B4-BE49-F238E27FC236}">
                <a16:creationId xmlns:a16="http://schemas.microsoft.com/office/drawing/2014/main" id="{C0B982DC-CC48-8C32-DC8B-3822E47D953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6816607">
            <a:off x="4157698" y="1653000"/>
            <a:ext cx="914400" cy="914400"/>
          </a:xfrm>
          <a:prstGeom prst="rect">
            <a:avLst/>
          </a:prstGeom>
        </p:spPr>
      </p:pic>
      <p:pic>
        <p:nvPicPr>
          <p:cNvPr id="2056" name="Picture 8" descr="Cassette tape isolated design | Premium Photo - rawpixel">
            <a:extLst>
              <a:ext uri="{FF2B5EF4-FFF2-40B4-BE49-F238E27FC236}">
                <a16:creationId xmlns:a16="http://schemas.microsoft.com/office/drawing/2014/main" id="{8F1A85DB-F9CE-B7AB-AF20-3F22BDBDA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6109" y="1236892"/>
            <a:ext cx="1131400" cy="753795"/>
          </a:xfrm>
          <a:prstGeom prst="rect">
            <a:avLst/>
          </a:prstGeom>
          <a:noFill/>
          <a:effectLst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圖形 4" descr="單線箭號: 順時針曲線 以實心填滿">
            <a:extLst>
              <a:ext uri="{FF2B5EF4-FFF2-40B4-BE49-F238E27FC236}">
                <a16:creationId xmlns:a16="http://schemas.microsoft.com/office/drawing/2014/main" id="{D18B7AEE-A5AA-B412-B089-D5BB5D7E759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 rot="17736975">
            <a:off x="4048326" y="2380450"/>
            <a:ext cx="914400" cy="914400"/>
          </a:xfrm>
          <a:prstGeom prst="rect">
            <a:avLst/>
          </a:prstGeom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FF0C9CED-6649-6DD3-E2D4-330D0CEBAB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1496" y="3037238"/>
            <a:ext cx="9144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6FB4934-19B4-8193-CCEC-85E78C0942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DDD8668-6F45-A7C7-4A9F-2B534B436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061411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851E8-E5C5-8CB8-A7BE-33476A9257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+mn-lt"/>
              </a:rPr>
              <a:t>Report Power</a:t>
            </a:r>
            <a:endParaRPr lang="zh-TW" altLang="en-US" dirty="0">
              <a:latin typeface="+mn-lt"/>
            </a:endParaRPr>
          </a:p>
        </p:txBody>
      </p:sp>
      <p:pic>
        <p:nvPicPr>
          <p:cNvPr id="3" name="內容版面配置區 6">
            <a:extLst>
              <a:ext uri="{FF2B5EF4-FFF2-40B4-BE49-F238E27FC236}">
                <a16:creationId xmlns:a16="http://schemas.microsoft.com/office/drawing/2014/main" id="{14F77C02-6E5C-737B-41C7-0412A77B53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81937" y="1368425"/>
            <a:ext cx="6380126" cy="5327650"/>
          </a:xfrm>
        </p:spPr>
      </p:pic>
      <p:sp>
        <p:nvSpPr>
          <p:cNvPr id="10" name="矩形: 圓角 9">
            <a:extLst>
              <a:ext uri="{FF2B5EF4-FFF2-40B4-BE49-F238E27FC236}">
                <a16:creationId xmlns:a16="http://schemas.microsoft.com/office/drawing/2014/main" id="{F281B576-6775-A8F0-24C3-31D818451105}"/>
              </a:ext>
            </a:extLst>
          </p:cNvPr>
          <p:cNvSpPr/>
          <p:nvPr/>
        </p:nvSpPr>
        <p:spPr>
          <a:xfrm>
            <a:off x="1253230" y="4024722"/>
            <a:ext cx="3027286" cy="17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79A10BC8-CCF9-08F6-C42B-AFFA2F11F4E1}"/>
              </a:ext>
            </a:extLst>
          </p:cNvPr>
          <p:cNvSpPr/>
          <p:nvPr/>
        </p:nvSpPr>
        <p:spPr>
          <a:xfrm>
            <a:off x="1253230" y="4326694"/>
            <a:ext cx="3027286" cy="175766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D147EFBE-A821-3C04-FA86-BF8162BD4D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E87E51FE-DDB2-B089-75B8-8D946F4329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50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84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圖片 9">
            <a:extLst>
              <a:ext uri="{FF2B5EF4-FFF2-40B4-BE49-F238E27FC236}">
                <a16:creationId xmlns:a16="http://schemas.microsoft.com/office/drawing/2014/main" id="{A59E23AC-6F78-9707-3935-7A607E456A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161995"/>
            <a:ext cx="9144000" cy="275333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4F7C7223-2850-38FD-D06E-2E2169EB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VCS Post-Simulation</a:t>
            </a:r>
            <a:endParaRPr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19AED48-DB28-EA36-EEE6-7DF0DCB2F524}"/>
              </a:ext>
            </a:extLst>
          </p:cNvPr>
          <p:cNvSpPr/>
          <p:nvPr/>
        </p:nvSpPr>
        <p:spPr>
          <a:xfrm>
            <a:off x="525854" y="2791138"/>
            <a:ext cx="2959729" cy="232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矩形 24">
            <a:extLst>
              <a:ext uri="{FF2B5EF4-FFF2-40B4-BE49-F238E27FC236}">
                <a16:creationId xmlns:a16="http://schemas.microsoft.com/office/drawing/2014/main" id="{D4238F22-AF0A-1070-AB2F-DF2D1175607F}"/>
              </a:ext>
            </a:extLst>
          </p:cNvPr>
          <p:cNvSpPr/>
          <p:nvPr/>
        </p:nvSpPr>
        <p:spPr>
          <a:xfrm>
            <a:off x="525853" y="3023857"/>
            <a:ext cx="5051081" cy="12521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47A5624A-9005-CA3D-D51A-68B13B597632}"/>
              </a:ext>
            </a:extLst>
          </p:cNvPr>
          <p:cNvSpPr txBox="1"/>
          <p:nvPr/>
        </p:nvSpPr>
        <p:spPr>
          <a:xfrm>
            <a:off x="4116582" y="2580831"/>
            <a:ext cx="12510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testbench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0435A2D5-3A13-9F57-8A0E-98BD79B27C82}"/>
              </a:ext>
            </a:extLst>
          </p:cNvPr>
          <p:cNvSpPr txBox="1"/>
          <p:nvPr/>
        </p:nvSpPr>
        <p:spPr>
          <a:xfrm>
            <a:off x="5576934" y="3326771"/>
            <a:ext cx="142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Gate Level Netlist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3F9960ED-C003-01D8-4FA1-6E99C78654DA}"/>
              </a:ext>
            </a:extLst>
          </p:cNvPr>
          <p:cNvSpPr/>
          <p:nvPr/>
        </p:nvSpPr>
        <p:spPr>
          <a:xfrm flipV="1">
            <a:off x="4116581" y="4718932"/>
            <a:ext cx="980519" cy="17714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8424014-B138-A9B9-E73C-71C2C051F46E}"/>
              </a:ext>
            </a:extLst>
          </p:cNvPr>
          <p:cNvSpPr txBox="1"/>
          <p:nvPr/>
        </p:nvSpPr>
        <p:spPr>
          <a:xfrm>
            <a:off x="3941004" y="4911814"/>
            <a:ext cx="142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Output</a:t>
            </a:r>
            <a:br>
              <a:rPr lang="en-US" altLang="zh-TW" dirty="0">
                <a:solidFill>
                  <a:srgbClr val="FF0000"/>
                </a:solidFill>
              </a:rPr>
            </a:br>
            <a:r>
              <a:rPr lang="en-US" altLang="zh-TW" dirty="0">
                <a:solidFill>
                  <a:srgbClr val="FF0000"/>
                </a:solidFill>
              </a:rPr>
              <a:t>Waveform</a:t>
            </a: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A6B23435-0976-1DA5-1647-98F822182228}"/>
              </a:ext>
            </a:extLst>
          </p:cNvPr>
          <p:cNvSpPr txBox="1"/>
          <p:nvPr/>
        </p:nvSpPr>
        <p:spPr>
          <a:xfrm>
            <a:off x="7239000" y="4931063"/>
            <a:ext cx="14266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</a:rPr>
              <a:t>建議使用</a:t>
            </a:r>
            <a:br>
              <a:rPr lang="en-US" altLang="zh-TW" dirty="0">
                <a:solidFill>
                  <a:schemeClr val="bg1"/>
                </a:solidFill>
              </a:rPr>
            </a:br>
            <a:r>
              <a:rPr lang="zh-TW" altLang="en-US" dirty="0">
                <a:solidFill>
                  <a:schemeClr val="bg1"/>
                </a:solidFill>
              </a:rPr>
              <a:t>絕對路徑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707038E7-7E80-6CD9-E6C5-FAE2653F9CD4}"/>
              </a:ext>
            </a:extLst>
          </p:cNvPr>
          <p:cNvSpPr/>
          <p:nvPr/>
        </p:nvSpPr>
        <p:spPr>
          <a:xfrm>
            <a:off x="525852" y="4264755"/>
            <a:ext cx="8428025" cy="23271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734C9066-B0AB-A8B9-4352-318FF5C840DA}"/>
              </a:ext>
            </a:extLst>
          </p:cNvPr>
          <p:cNvSpPr txBox="1"/>
          <p:nvPr/>
        </p:nvSpPr>
        <p:spPr>
          <a:xfrm>
            <a:off x="7238999" y="4553862"/>
            <a:ext cx="15881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Standard Cell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F4C7457-EF38-8510-91C8-81A1A8967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D4720A3-755D-BE62-28B5-DD2976E34F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51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39993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7C7223-2850-38FD-D06E-2E2169EB7A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VCS Post-Simulation - TB</a:t>
            </a:r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A06E7D0-3710-61C3-B325-CBC4EC6E00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83" y="2434616"/>
            <a:ext cx="8840434" cy="285789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BEED9C1-B3FE-867B-A6A3-4AB0BFC3DD3D}"/>
              </a:ext>
            </a:extLst>
          </p:cNvPr>
          <p:cNvSpPr/>
          <p:nvPr/>
        </p:nvSpPr>
        <p:spPr>
          <a:xfrm>
            <a:off x="2163777" y="3886608"/>
            <a:ext cx="4399985" cy="305146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028492D1-86B7-1DFF-D16A-25E948C17D1B}"/>
              </a:ext>
            </a:extLst>
          </p:cNvPr>
          <p:cNvSpPr txBox="1"/>
          <p:nvPr/>
        </p:nvSpPr>
        <p:spPr>
          <a:xfrm>
            <a:off x="628650" y="3653271"/>
            <a:ext cx="21606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FF00"/>
                </a:solidFill>
              </a:rPr>
              <a:t>SDF File path</a:t>
            </a:r>
            <a:endParaRPr lang="zh-TW" altLang="en-US" dirty="0">
              <a:solidFill>
                <a:srgbClr val="FFFF00"/>
              </a:solidFill>
            </a:endParaRP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3080F5A-184C-D0BA-EE8B-25064090E607}"/>
              </a:ext>
            </a:extLst>
          </p:cNvPr>
          <p:cNvSpPr txBox="1"/>
          <p:nvPr/>
        </p:nvSpPr>
        <p:spPr>
          <a:xfrm>
            <a:off x="425513" y="1811169"/>
            <a:ext cx="40740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SDF</a:t>
            </a:r>
            <a:r>
              <a:rPr lang="zh-TW" altLang="en-US" dirty="0"/>
              <a:t> </a:t>
            </a:r>
            <a:r>
              <a:rPr lang="en-US" altLang="zh-TW" dirty="0"/>
              <a:t>:</a:t>
            </a:r>
            <a:r>
              <a:rPr lang="zh-TW" altLang="en-US" dirty="0"/>
              <a:t> </a:t>
            </a:r>
            <a:r>
              <a:rPr lang="en-US" altLang="zh-TW" dirty="0"/>
              <a:t>Standard Delay Format</a:t>
            </a:r>
            <a:endParaRPr lang="zh-TW" altLang="en-US" dirty="0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019A4DB-ACC0-4AF0-7534-E14D50D96C30}"/>
              </a:ext>
            </a:extLst>
          </p:cNvPr>
          <p:cNvSpPr txBox="1"/>
          <p:nvPr/>
        </p:nvSpPr>
        <p:spPr>
          <a:xfrm>
            <a:off x="7340448" y="3580847"/>
            <a:ext cx="1651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Module Name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1F3A3E-961A-1905-B89F-CF422BE46E54}"/>
              </a:ext>
            </a:extLst>
          </p:cNvPr>
          <p:cNvSpPr/>
          <p:nvPr/>
        </p:nvSpPr>
        <p:spPr>
          <a:xfrm>
            <a:off x="6698054" y="3885523"/>
            <a:ext cx="771055" cy="30514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2DEC23F-01AA-7667-F5CA-3A776EB31138}"/>
              </a:ext>
            </a:extLst>
          </p:cNvPr>
          <p:cNvSpPr/>
          <p:nvPr/>
        </p:nvSpPr>
        <p:spPr>
          <a:xfrm>
            <a:off x="1508910" y="2391357"/>
            <a:ext cx="771055" cy="25225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7" name="內容版面配置區 4">
            <a:extLst>
              <a:ext uri="{FF2B5EF4-FFF2-40B4-BE49-F238E27FC236}">
                <a16:creationId xmlns:a16="http://schemas.microsoft.com/office/drawing/2014/main" id="{8D4CDC62-2A9D-BBDB-8B67-8E134CEC1B1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028205" y="5546630"/>
            <a:ext cx="7087589" cy="1114581"/>
          </a:xfrm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8F55D6B-F4AE-24CB-29F4-FB29381A46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25F6062F-0145-86AE-CB77-0661F2EBA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52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331724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4. Post-Simulation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Logic Synthesis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pic>
        <p:nvPicPr>
          <p:cNvPr id="5" name="圖形 4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37747" y="2601447"/>
            <a:ext cx="914400" cy="914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6F467E-37A0-E673-5858-AB60155CCC3B}"/>
              </a:ext>
            </a:extLst>
          </p:cNvPr>
          <p:cNvSpPr txBox="1"/>
          <p:nvPr/>
        </p:nvSpPr>
        <p:spPr>
          <a:xfrm>
            <a:off x="4825495" y="3554378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VCS,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nWave, Verdi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383124F0-70A8-EB5B-98E6-5DF8262088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CFAF5A2-43A2-38EF-9013-DDD27884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53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678790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1. Design Your Circuit by code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RTL</a:t>
            </a:r>
            <a:r>
              <a:rPr lang="zh-TW" altLang="en-US" dirty="0">
                <a:solidFill>
                  <a:srgbClr val="FF0000"/>
                </a:solidFill>
              </a:rPr>
              <a:t> </a:t>
            </a:r>
            <a:r>
              <a:rPr lang="en-US" altLang="zh-TW" dirty="0">
                <a:solidFill>
                  <a:srgbClr val="FF0000"/>
                </a:solidFill>
              </a:rPr>
              <a:t>code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3AE51A7B-A561-4D89-A577-E3A357A80E0B}"/>
              </a:ext>
            </a:extLst>
          </p:cNvPr>
          <p:cNvSpPr txBox="1"/>
          <p:nvPr/>
        </p:nvSpPr>
        <p:spPr>
          <a:xfrm>
            <a:off x="4852411" y="2123532"/>
            <a:ext cx="8609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Verilog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AD3B616B-1966-C0ED-6A36-A0D470242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C7DA8B79-FE37-DDDA-31B0-F244757485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54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014906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2. Pre-Simulation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sp>
        <p:nvSpPr>
          <p:cNvPr id="5" name="文字方塊 4">
            <a:extLst>
              <a:ext uri="{FF2B5EF4-FFF2-40B4-BE49-F238E27FC236}">
                <a16:creationId xmlns:a16="http://schemas.microsoft.com/office/drawing/2014/main" id="{296F467E-37A0-E673-5858-AB60155CCC3B}"/>
              </a:ext>
            </a:extLst>
          </p:cNvPr>
          <p:cNvSpPr txBox="1"/>
          <p:nvPr/>
        </p:nvSpPr>
        <p:spPr>
          <a:xfrm>
            <a:off x="5454108" y="1605157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VCS,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nWave, Verdi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509B6379-C4B2-8865-6ADC-5E9B2C4C64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F5BD64E9-DF49-A842-5EF4-DF1A88B05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55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945260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3. Logic Synthesis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Gate Level Netlist</a:t>
            </a:r>
            <a:endParaRPr lang="zh-TW" altLang="en-US" dirty="0">
              <a:solidFill>
                <a:srgbClr val="FF0000"/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Logic Synthesis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AC7ADA76-65F3-293B-779D-FCE348178D71}"/>
              </a:ext>
            </a:extLst>
          </p:cNvPr>
          <p:cNvSpPr txBox="1"/>
          <p:nvPr/>
        </p:nvSpPr>
        <p:spPr>
          <a:xfrm>
            <a:off x="6458782" y="3088062"/>
            <a:ext cx="1843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Design Compiler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416CFEC-EA48-754A-7996-5390AD9EF2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29B1AC6-03A1-77C6-BDD3-76BDC4199F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56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7504067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4. Post-Simulation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0923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Logic Synthesis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617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Tape-out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4" name="圖形 3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4537747" y="1333516"/>
            <a:ext cx="914400" cy="914400"/>
          </a:xfrm>
          <a:prstGeom prst="rect">
            <a:avLst/>
          </a:prstGeom>
        </p:spPr>
      </p:pic>
      <p:pic>
        <p:nvPicPr>
          <p:cNvPr id="5" name="圖形 4" descr="徽章 (勾號) 以實心填滿">
            <a:extLst>
              <a:ext uri="{FF2B5EF4-FFF2-40B4-BE49-F238E27FC236}">
                <a16:creationId xmlns:a16="http://schemas.microsoft.com/office/drawing/2014/main" id="{6007EA25-BEDD-0D50-0EA4-49A02B51B8C3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537747" y="2601447"/>
            <a:ext cx="914400" cy="91440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296F467E-37A0-E673-5858-AB60155CCC3B}"/>
              </a:ext>
            </a:extLst>
          </p:cNvPr>
          <p:cNvSpPr txBox="1"/>
          <p:nvPr/>
        </p:nvSpPr>
        <p:spPr>
          <a:xfrm>
            <a:off x="4825495" y="3554378"/>
            <a:ext cx="19806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00B050"/>
                </a:solidFill>
              </a:rPr>
              <a:t>VCS,</a:t>
            </a:r>
            <a:r>
              <a:rPr lang="zh-TW" altLang="en-US" dirty="0">
                <a:solidFill>
                  <a:srgbClr val="00B050"/>
                </a:solidFill>
              </a:rPr>
              <a:t> </a:t>
            </a:r>
            <a:r>
              <a:rPr lang="en-US" altLang="zh-TW" dirty="0">
                <a:solidFill>
                  <a:srgbClr val="00B050"/>
                </a:solidFill>
              </a:rPr>
              <a:t>nWave, Verdi</a:t>
            </a:r>
            <a:endParaRPr lang="zh-TW" altLang="en-US" dirty="0">
              <a:solidFill>
                <a:srgbClr val="00B050"/>
              </a:solidFill>
            </a:endParaRPr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925A0D9F-6D1F-6946-95A1-C16CE8956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14AAAC61-4AF6-DAC5-BA7C-D917DB45E5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57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581658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81DE07B-BE67-196D-F3CD-B5B526BDD3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1602196"/>
            <a:ext cx="7772400" cy="2387600"/>
          </a:xfrm>
        </p:spPr>
        <p:txBody>
          <a:bodyPr>
            <a:normAutofit/>
          </a:bodyPr>
          <a:lstStyle/>
          <a:p>
            <a:r>
              <a:rPr lang="en-US" alt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HDL</a:t>
            </a:r>
            <a:r>
              <a: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 </a:t>
            </a:r>
            <a:r>
              <a:rPr lang="en-US" altLang="zh-TW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Homework1</a:t>
            </a:r>
            <a:r>
              <a:rPr lang="zh-TW" altLang="en-US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說明</a:t>
            </a:r>
            <a:endParaRPr lang="zh-TW" altLang="en-US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F0B82E2-8CF3-A7B9-3A1E-DB9B05D3FA4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5123020"/>
            <a:ext cx="6858000" cy="1655762"/>
          </a:xfrm>
        </p:spPr>
        <p:txBody>
          <a:bodyPr/>
          <a:lstStyle/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郭昱 </a:t>
            </a:r>
            <a:r>
              <a:rPr lang="en-US" altLang="zh-TW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  <a:hlinkClick r:id="rId2"/>
              </a:rPr>
              <a:t>ivan010517@gmail.com</a:t>
            </a:r>
            <a:endParaRPr lang="en-US" altLang="zh-TW" dirty="0"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zh-TW" altLang="en-US" dirty="0">
                <a:latin typeface="Arial" panose="020B0604020202020204" pitchFamily="34" charset="0"/>
                <a:ea typeface="微軟正黑體" panose="020B0604030504040204" pitchFamily="34" charset="-120"/>
                <a:cs typeface="Arial" panose="020B0604020202020204" pitchFamily="34" charset="0"/>
              </a:rPr>
              <a:t>黃宥翔 </a:t>
            </a:r>
            <a:r>
              <a:rPr lang="en-US" altLang="zh-TW" b="0" i="0" dirty="0">
                <a:solidFill>
                  <a:srgbClr val="222222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  <a:hlinkClick r:id="rId3"/>
              </a:rPr>
              <a:t>chris900623@gmail.com</a:t>
            </a:r>
            <a:endParaRPr lang="en-US" altLang="zh-TW" b="0" i="0" dirty="0">
              <a:solidFill>
                <a:srgbClr val="222222"/>
              </a:solidFill>
              <a:effectLst/>
              <a:latin typeface="Arial" panose="020B0604020202020204" pitchFamily="34" charset="0"/>
              <a:ea typeface="微軟正黑體" panose="020B0604030504040204" pitchFamily="34" charset="-120"/>
              <a:cs typeface="Arial" panose="020B0604020202020204" pitchFamily="34" charset="0"/>
            </a:endParaRPr>
          </a:p>
          <a:p>
            <a:r>
              <a:rPr lang="en-US" altLang="zh-TW" b="0" i="0">
                <a:solidFill>
                  <a:srgbClr val="222222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2024 HDL</a:t>
            </a:r>
            <a:endParaRPr lang="en-US" altLang="zh-TW" b="0" i="0" dirty="0">
              <a:solidFill>
                <a:srgbClr val="222222"/>
              </a:solidFill>
              <a:effectLst/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43359247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2E0163-94C7-1870-604E-9B73B7D869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/>
              <a:t>Outline</a:t>
            </a:r>
            <a:endParaRPr lang="zh-TW" altLang="en-US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28B0C0B-6DD3-C0C8-EB2F-D6718F0569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Write Verilog Code</a:t>
            </a:r>
          </a:p>
          <a:p>
            <a:r>
              <a:rPr lang="en-US" altLang="zh-TW"/>
              <a:t>Write Testbench</a:t>
            </a:r>
          </a:p>
          <a:p>
            <a:r>
              <a:rPr lang="en-US" altLang="zh-TW"/>
              <a:t>Run Pre Synthesis Simulation – VCS</a:t>
            </a:r>
          </a:p>
          <a:p>
            <a:r>
              <a:rPr lang="en-US" altLang="zh-TW"/>
              <a:t>Logic Synthesis – Design Compiler</a:t>
            </a:r>
          </a:p>
          <a:p>
            <a:r>
              <a:rPr lang="en-US" altLang="zh-TW"/>
              <a:t>Run Post Synthesis Simulation – VCS</a:t>
            </a:r>
          </a:p>
          <a:p>
            <a:r>
              <a:rPr lang="en-US" altLang="zh-TW"/>
              <a:t>Snapshot Waveform – nWave</a:t>
            </a:r>
          </a:p>
          <a:p>
            <a:r>
              <a:rPr lang="en-US" altLang="zh-TW"/>
              <a:t>Complete Report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33274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Layout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Gate Level Netlist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941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Layout</a:t>
            </a:r>
            <a:endParaRPr lang="zh-TW" altLang="en-US" b="1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圖片 2" descr="一張含有 文字, 鮮豔, 螢幕擷取畫面, Rectangle 的圖片&#10;&#10;自動產生的描述">
            <a:extLst>
              <a:ext uri="{FF2B5EF4-FFF2-40B4-BE49-F238E27FC236}">
                <a16:creationId xmlns:a16="http://schemas.microsoft.com/office/drawing/2014/main" id="{CC7C67FE-B851-67CF-5162-C97D7BB9219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8867" y="1338666"/>
            <a:ext cx="2575122" cy="25484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9FD697C6-42AE-1719-5517-A7BBE93D86D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11" y="4389233"/>
            <a:ext cx="2529209" cy="1205644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1766829-5A8C-9F60-3397-5801DBE64B5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55715" y="1870496"/>
            <a:ext cx="4187817" cy="1558504"/>
          </a:xfrm>
          <a:prstGeom prst="rect">
            <a:avLst/>
          </a:prstGeom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6F7FAEF9-F0FF-3994-1967-4D1234B821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01DB5A3-F878-7A28-B145-330038F0C4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2289400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0FD01-5D41-CC15-FE73-3453B926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繳交檔案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75F6B-BAFD-F2C8-16B7-B443B6A0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Testbench</a:t>
            </a:r>
          </a:p>
          <a:p>
            <a:r>
              <a:rPr lang="en-US" altLang="zh-TW"/>
              <a:t>RTL</a:t>
            </a:r>
          </a:p>
          <a:p>
            <a:r>
              <a:rPr lang="en-US" altLang="zh-TW"/>
              <a:t>Gate Level</a:t>
            </a:r>
          </a:p>
          <a:p>
            <a:r>
              <a:rPr lang="en-US" altLang="zh-TW"/>
              <a:t>Report.pdf</a:t>
            </a:r>
          </a:p>
          <a:p>
            <a:endParaRPr lang="en-US" altLang="zh-TW"/>
          </a:p>
          <a:p>
            <a:pPr marL="0" indent="0">
              <a:buNone/>
            </a:pPr>
            <a:r>
              <a:rPr lang="zh-TW" altLang="en-US"/>
              <a:t>以上打包成</a:t>
            </a:r>
            <a:r>
              <a:rPr lang="en-US" altLang="zh-TW"/>
              <a:t>MXXXXXXXXX.zip</a:t>
            </a:r>
            <a:r>
              <a:rPr lang="zh-TW" altLang="en-US"/>
              <a:t>壓縮檔並繳交</a:t>
            </a:r>
          </a:p>
        </p:txBody>
      </p:sp>
    </p:spTree>
    <p:extLst>
      <p:ext uri="{BB962C8B-B14F-4D97-AF65-F5344CB8AC3E}">
        <p14:creationId xmlns:p14="http://schemas.microsoft.com/office/powerpoint/2010/main" val="263413872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0FD01-5D41-CC15-FE73-3453B926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繳交檔案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75F6B-BAFD-F2C8-16B7-B443B6A0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Testbench</a:t>
            </a:r>
          </a:p>
          <a:p>
            <a:pPr lvl="1"/>
            <a:r>
              <a:rPr lang="en-US" altLang="zh-TW"/>
              <a:t>pre_syn_testbench.v</a:t>
            </a:r>
          </a:p>
          <a:p>
            <a:pPr lvl="1"/>
            <a:r>
              <a:rPr lang="en-US" altLang="zh-TW"/>
              <a:t>post_syn_testbench.v</a:t>
            </a:r>
          </a:p>
          <a:p>
            <a:r>
              <a:rPr lang="en-US" altLang="zh-TW"/>
              <a:t>RTL</a:t>
            </a:r>
          </a:p>
          <a:p>
            <a:r>
              <a:rPr lang="en-US" altLang="zh-TW"/>
              <a:t>Gate Level</a:t>
            </a:r>
          </a:p>
          <a:p>
            <a:r>
              <a:rPr lang="en-US" altLang="zh-TW"/>
              <a:t>Report.pdf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5352051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0FD01-5D41-CC15-FE73-3453B926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繳交檔案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75F6B-BAFD-F2C8-16B7-B443B6A0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/>
              <a:t>Testbench</a:t>
            </a:r>
          </a:p>
          <a:p>
            <a:r>
              <a:rPr lang="en-US" altLang="zh-TW"/>
              <a:t>RTL</a:t>
            </a:r>
          </a:p>
          <a:p>
            <a:pPr lvl="1"/>
            <a:r>
              <a:rPr lang="en-US" altLang="zh-TW"/>
              <a:t>adder_structure.v</a:t>
            </a:r>
          </a:p>
          <a:p>
            <a:pPr lvl="1"/>
            <a:r>
              <a:rPr lang="en-US" altLang="zh-TW"/>
              <a:t>adder_structure_reg.v </a:t>
            </a:r>
          </a:p>
          <a:p>
            <a:pPr lvl="1"/>
            <a:r>
              <a:rPr lang="en-US" altLang="zh-TW"/>
              <a:t>adder_dataflow.v</a:t>
            </a:r>
          </a:p>
          <a:p>
            <a:pPr lvl="1"/>
            <a:r>
              <a:rPr lang="en-US" altLang="zh-TW"/>
              <a:t>adder_dataflow_reg.v</a:t>
            </a:r>
          </a:p>
          <a:p>
            <a:pPr lvl="1"/>
            <a:r>
              <a:rPr lang="en-US" altLang="zh-TW"/>
              <a:t>adder_behavior.v</a:t>
            </a:r>
          </a:p>
          <a:p>
            <a:pPr lvl="1"/>
            <a:r>
              <a:rPr lang="en-US" altLang="zh-TW"/>
              <a:t>adder_behavior_reg.v</a:t>
            </a:r>
          </a:p>
          <a:p>
            <a:r>
              <a:rPr lang="en-US" altLang="zh-TW"/>
              <a:t>Gate Level</a:t>
            </a:r>
          </a:p>
          <a:p>
            <a:r>
              <a:rPr lang="en-US" altLang="zh-TW"/>
              <a:t>Report.pdf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96927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0FD01-5D41-CC15-FE73-3453B926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繳交檔案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75F6B-BAFD-F2C8-16B7-B443B6A0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TW"/>
              <a:t>Testbench</a:t>
            </a:r>
          </a:p>
          <a:p>
            <a:r>
              <a:rPr lang="en-US" altLang="zh-TW"/>
              <a:t>RTL</a:t>
            </a:r>
          </a:p>
          <a:p>
            <a:r>
              <a:rPr lang="en-US" altLang="zh-TW"/>
              <a:t>Gate Level</a:t>
            </a:r>
          </a:p>
          <a:p>
            <a:pPr lvl="1"/>
            <a:r>
              <a:rPr lang="en-US" altLang="zh-TW"/>
              <a:t>adder_structure</a:t>
            </a:r>
          </a:p>
          <a:p>
            <a:pPr lvl="2"/>
            <a:r>
              <a:rPr lang="en-US" altLang="zh-TW"/>
              <a:t>area / delay / mid</a:t>
            </a:r>
          </a:p>
          <a:p>
            <a:pPr lvl="1"/>
            <a:r>
              <a:rPr lang="en-US" altLang="zh-TW"/>
              <a:t>adder_structure_reg</a:t>
            </a:r>
          </a:p>
          <a:p>
            <a:pPr lvl="1"/>
            <a:r>
              <a:rPr lang="en-US" altLang="zh-TW"/>
              <a:t>adder_dataflow</a:t>
            </a:r>
          </a:p>
          <a:p>
            <a:pPr lvl="1"/>
            <a:r>
              <a:rPr lang="en-US" altLang="zh-TW"/>
              <a:t>adder_dataflow_reg</a:t>
            </a:r>
          </a:p>
          <a:p>
            <a:pPr lvl="1"/>
            <a:r>
              <a:rPr lang="en-US" altLang="zh-TW"/>
              <a:t>adder_behavior</a:t>
            </a:r>
          </a:p>
          <a:p>
            <a:pPr lvl="1"/>
            <a:r>
              <a:rPr lang="en-US" altLang="zh-TW"/>
              <a:t>adder_behavior_reg</a:t>
            </a:r>
          </a:p>
          <a:p>
            <a:r>
              <a:rPr lang="en-US" altLang="zh-TW"/>
              <a:t>Report.pdf</a:t>
            </a:r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5716883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0FD01-5D41-CC15-FE73-3453B926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繳交檔案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75F6B-BAFD-F2C8-16B7-B443B6A0D5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03506"/>
            <a:ext cx="7886700" cy="4873457"/>
          </a:xfrm>
        </p:spPr>
        <p:txBody>
          <a:bodyPr>
            <a:normAutofit/>
          </a:bodyPr>
          <a:lstStyle/>
          <a:p>
            <a:r>
              <a:rPr lang="en-US" altLang="zh-TW"/>
              <a:t>Testbench</a:t>
            </a:r>
          </a:p>
          <a:p>
            <a:r>
              <a:rPr lang="en-US" altLang="zh-TW"/>
              <a:t>RTL</a:t>
            </a:r>
          </a:p>
          <a:p>
            <a:r>
              <a:rPr lang="en-US" altLang="zh-TW"/>
              <a:t>Gate Level</a:t>
            </a:r>
          </a:p>
          <a:p>
            <a:r>
              <a:rPr lang="en-US" altLang="zh-TW"/>
              <a:t>Report.pdf</a:t>
            </a:r>
          </a:p>
          <a:p>
            <a:pPr lvl="1"/>
            <a:r>
              <a:rPr lang="zh-TW" altLang="en-US"/>
              <a:t>模擬波形圖</a:t>
            </a:r>
            <a:endParaRPr lang="en-US" altLang="zh-TW"/>
          </a:p>
          <a:p>
            <a:pPr lvl="2"/>
            <a:r>
              <a:rPr lang="en-US" altLang="zh-TW"/>
              <a:t>RTL level</a:t>
            </a:r>
          </a:p>
          <a:p>
            <a:pPr lvl="2"/>
            <a:r>
              <a:rPr lang="en-US" altLang="zh-TW"/>
              <a:t>Gate level (delay optimize)</a:t>
            </a:r>
          </a:p>
          <a:p>
            <a:pPr lvl="1"/>
            <a:r>
              <a:rPr lang="zh-TW" altLang="en-US"/>
              <a:t>數據表格</a:t>
            </a:r>
            <a:endParaRPr lang="en-US" altLang="zh-TW"/>
          </a:p>
          <a:p>
            <a:pPr lvl="1"/>
            <a:r>
              <a:rPr lang="zh-TW" altLang="en-US"/>
              <a:t>觀察三種</a:t>
            </a:r>
            <a:r>
              <a:rPr lang="en-US" altLang="zh-TW"/>
              <a:t>modeling</a:t>
            </a:r>
            <a:r>
              <a:rPr lang="zh-TW" altLang="en-US"/>
              <a:t>之電路的數據</a:t>
            </a:r>
            <a:r>
              <a:rPr lang="en-US" altLang="zh-TW"/>
              <a:t>/</a:t>
            </a:r>
            <a:r>
              <a:rPr lang="zh-TW" altLang="en-US"/>
              <a:t>波型是否相同。</a:t>
            </a:r>
            <a:br>
              <a:rPr lang="en-US" altLang="zh-TW"/>
            </a:br>
            <a:r>
              <a:rPr lang="zh-TW" altLang="en-US"/>
              <a:t>並解釋你認為的原因</a:t>
            </a:r>
            <a:endParaRPr lang="en-US" altLang="zh-TW"/>
          </a:p>
          <a:p>
            <a:pPr lvl="1"/>
            <a:r>
              <a:rPr lang="zh-TW" altLang="en-US"/>
              <a:t>心得</a:t>
            </a:r>
            <a:endParaRPr lang="en-US" altLang="zh-TW"/>
          </a:p>
          <a:p>
            <a:pPr lvl="1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0585971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F0FD01-5D41-CC15-FE73-3453B926C6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繳交檔案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6875F6B-BAFD-F2C8-16B7-B443B6A0D5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Testbench</a:t>
            </a:r>
          </a:p>
          <a:p>
            <a:r>
              <a:rPr lang="en-US" altLang="zh-TW"/>
              <a:t>RTL</a:t>
            </a:r>
          </a:p>
          <a:p>
            <a:r>
              <a:rPr lang="en-US" altLang="zh-TW"/>
              <a:t>Gate Level</a:t>
            </a:r>
          </a:p>
          <a:p>
            <a:r>
              <a:rPr lang="en-US" altLang="zh-TW"/>
              <a:t>Report.pdf</a:t>
            </a:r>
          </a:p>
          <a:p>
            <a:endParaRPr lang="en-US" altLang="zh-TW"/>
          </a:p>
          <a:p>
            <a:pPr marL="0" indent="0">
              <a:buNone/>
            </a:pPr>
            <a:r>
              <a:rPr lang="zh-TW" altLang="en-US"/>
              <a:t>以上打包成</a:t>
            </a:r>
            <a:r>
              <a:rPr lang="en-US" altLang="zh-TW"/>
              <a:t>MXXXXXXXXX.zip</a:t>
            </a:r>
            <a:r>
              <a:rPr lang="zh-TW" altLang="en-US"/>
              <a:t>壓縮檔並繳交</a:t>
            </a:r>
          </a:p>
        </p:txBody>
      </p:sp>
    </p:spTree>
    <p:extLst>
      <p:ext uri="{BB962C8B-B14F-4D97-AF65-F5344CB8AC3E}">
        <p14:creationId xmlns:p14="http://schemas.microsoft.com/office/powerpoint/2010/main" val="362393048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E45CDAB-7914-3177-3E47-99526B064E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數據表格</a:t>
            </a:r>
          </a:p>
        </p:txBody>
      </p:sp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44E7D209-E0CA-E2F9-AEC5-04FD04A0794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00782" y="1515423"/>
            <a:ext cx="6342436" cy="5251506"/>
          </a:xfrm>
        </p:spPr>
      </p:pic>
    </p:spTree>
    <p:extLst>
      <p:ext uri="{BB962C8B-B14F-4D97-AF65-F5344CB8AC3E}">
        <p14:creationId xmlns:p14="http://schemas.microsoft.com/office/powerpoint/2010/main" val="418761986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C5A6866-3ABE-A9E8-73DB-1DFFA1A93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目錄建立方式建議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1D2CACE-7D9B-84FB-67FA-0C670D40FE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/>
              <a:t>HW1</a:t>
            </a:r>
          </a:p>
          <a:p>
            <a:pPr lvl="1"/>
            <a:r>
              <a:rPr lang="en-US" altLang="zh-TW"/>
              <a:t>rtl</a:t>
            </a:r>
          </a:p>
          <a:p>
            <a:pPr marL="914400" lvl="2" indent="0">
              <a:buNone/>
            </a:pPr>
            <a:r>
              <a:rPr lang="en-US" altLang="zh-TW"/>
              <a:t>6 module</a:t>
            </a:r>
          </a:p>
          <a:p>
            <a:pPr lvl="1"/>
            <a:r>
              <a:rPr lang="en-US" altLang="zh-TW"/>
              <a:t>gate_level</a:t>
            </a:r>
          </a:p>
          <a:p>
            <a:pPr marL="914400" lvl="2" indent="0">
              <a:buNone/>
            </a:pPr>
            <a:r>
              <a:rPr lang="en-US" altLang="zh-TW"/>
              <a:t>6 module * 3 optimize</a:t>
            </a:r>
          </a:p>
          <a:p>
            <a:pPr lvl="1"/>
            <a:r>
              <a:rPr lang="en-US" altLang="zh-TW"/>
              <a:t>pre_sim</a:t>
            </a:r>
          </a:p>
          <a:p>
            <a:pPr marL="914400" lvl="2" indent="0">
              <a:buNone/>
            </a:pPr>
            <a:r>
              <a:rPr lang="en-US" altLang="zh-TW"/>
              <a:t>TB, pre_sim.sh</a:t>
            </a:r>
          </a:p>
          <a:p>
            <a:pPr lvl="1"/>
            <a:r>
              <a:rPr lang="en-US" altLang="zh-TW"/>
              <a:t>post_sim</a:t>
            </a:r>
          </a:p>
          <a:p>
            <a:pPr marL="914400" lvl="2" indent="0">
              <a:buNone/>
            </a:pPr>
            <a:r>
              <a:rPr lang="en-US" altLang="zh-TW"/>
              <a:t>TB, pre_sim.sh</a:t>
            </a:r>
          </a:p>
          <a:p>
            <a:pPr lvl="1"/>
            <a:r>
              <a:rPr lang="en-US" altLang="zh-TW"/>
              <a:t>compile</a:t>
            </a:r>
          </a:p>
          <a:p>
            <a:pPr marL="914400" lvl="2" indent="0">
              <a:buNone/>
            </a:pPr>
            <a:r>
              <a:rPr lang="en-US" altLang="zh-TW"/>
              <a:t>dc.tcl</a:t>
            </a:r>
          </a:p>
          <a:p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3189191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6ADC1-83B9-36BA-9618-E1A6413B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Verilog input/output port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F6938A-14D1-73CA-89FC-992BBE77A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6739E1-4F7D-4A52-BD40-FD1F0A58EA9D}" type="slidenum">
              <a:rPr lang="en-US" altLang="zh-TW" smtClean="0"/>
              <a:pPr>
                <a:defRPr/>
              </a:pPr>
              <a:t>68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072684E-E6A9-B751-4B44-FB07B980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368000"/>
            <a:ext cx="3120871" cy="18901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39A4FB85-E4B1-1762-E394-B077D1E67B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7769" y="3817242"/>
            <a:ext cx="2086266" cy="2219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7361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6ADC1-83B9-36BA-9618-E1A6413B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Verilog input/output port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F6938A-14D1-73CA-89FC-992BBE77A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6739E1-4F7D-4A52-BD40-FD1F0A58EA9D}" type="slidenum">
              <a:rPr lang="en-US" altLang="zh-TW" smtClean="0"/>
              <a:pPr>
                <a:defRPr/>
              </a:pPr>
              <a:t>69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072684E-E6A9-B751-4B44-FB07B980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368000"/>
            <a:ext cx="3120871" cy="1890105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41FD054F-7276-075C-A5FF-D71A7A619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383" y="2160630"/>
            <a:ext cx="3820058" cy="304843"/>
          </a:xfrm>
          <a:prstGeom prst="rect">
            <a:avLst/>
          </a:prstGeom>
        </p:spPr>
      </p:pic>
      <p:sp>
        <p:nvSpPr>
          <p:cNvPr id="56" name="文字方塊 55">
            <a:extLst>
              <a:ext uri="{FF2B5EF4-FFF2-40B4-BE49-F238E27FC236}">
                <a16:creationId xmlns:a16="http://schemas.microsoft.com/office/drawing/2014/main" id="{E9244DE7-FB39-7371-B6BD-B3F7DC0D8F73}"/>
              </a:ext>
            </a:extLst>
          </p:cNvPr>
          <p:cNvSpPr txBox="1"/>
          <p:nvPr/>
        </p:nvSpPr>
        <p:spPr>
          <a:xfrm>
            <a:off x="5520901" y="1447883"/>
            <a:ext cx="202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依照順序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 Order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5BEFE5A-F5A3-AB5D-7136-4A2D08F00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7679" y="3561647"/>
            <a:ext cx="7468642" cy="2553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4854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APR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Layout</a:t>
            </a:r>
            <a:endParaRPr lang="zh-TW" altLang="en-US" dirty="0"/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APR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6A36AB1-2A3A-1D5E-B4D3-B8AEDCA8D04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6" r="1385" b="27687"/>
          <a:stretch/>
        </p:blipFill>
        <p:spPr bwMode="auto">
          <a:xfrm>
            <a:off x="4991780" y="1119403"/>
            <a:ext cx="3908375" cy="1920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圖片 3" descr="一張含有 文字, 鮮豔, 螢幕擷取畫面, Rectangle 的圖片&#10;&#10;自動產生的描述">
            <a:extLst>
              <a:ext uri="{FF2B5EF4-FFF2-40B4-BE49-F238E27FC236}">
                <a16:creationId xmlns:a16="http://schemas.microsoft.com/office/drawing/2014/main" id="{025CE5C5-34F4-F62D-4AFC-0E5D858456F2}"/>
              </a:ext>
            </a:extLst>
          </p:cNvPr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5127" y="4965367"/>
            <a:ext cx="1774482" cy="175610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0A7D107-CD75-77FD-24AE-8268DA8201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774CDDC8-6EA9-8C27-62A4-F1618A1F3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090209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6ADC1-83B9-36BA-9618-E1A6413B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Verilog input/output port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F6938A-14D1-73CA-89FC-992BBE77A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6739E1-4F7D-4A52-BD40-FD1F0A58EA9D}" type="slidenum">
              <a:rPr lang="en-US" altLang="zh-TW" smtClean="0"/>
              <a:pPr>
                <a:defRPr/>
              </a:pPr>
              <a:t>70</a:t>
            </a:fld>
            <a:endParaRPr lang="en-US" altLang="zh-TW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41FD054F-7276-075C-A5FF-D71A7A619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6383" y="2160630"/>
            <a:ext cx="3820058" cy="30484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E62C915D-6918-CF35-00E3-FCC0DCCD215B}"/>
              </a:ext>
            </a:extLst>
          </p:cNvPr>
          <p:cNvSpPr txBox="1"/>
          <p:nvPr/>
        </p:nvSpPr>
        <p:spPr>
          <a:xfrm>
            <a:off x="1146594" y="1401629"/>
            <a:ext cx="21114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指定名稱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By Name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9524E8EF-EB75-FCEF-7FE9-F39AD3D68917}"/>
              </a:ext>
            </a:extLst>
          </p:cNvPr>
          <p:cNvSpPr txBox="1"/>
          <p:nvPr/>
        </p:nvSpPr>
        <p:spPr>
          <a:xfrm>
            <a:off x="5520901" y="1447883"/>
            <a:ext cx="2028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依照順序</a:t>
            </a:r>
            <a:r>
              <a:rPr lang="en-US" altLang="zh-TW" b="1" i="0" dirty="0">
                <a:solidFill>
                  <a:srgbClr val="333333"/>
                </a:solidFill>
                <a:effectLst/>
                <a:latin typeface="微軟正黑體" panose="020B0604030504040204" pitchFamily="34" charset="-120"/>
                <a:ea typeface="微軟正黑體" panose="020B0604030504040204" pitchFamily="34" charset="-120"/>
              </a:rPr>
              <a:t>In Order</a:t>
            </a:r>
            <a:endParaRPr lang="zh-TW" altLang="en-US" b="1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70" name="圖片 69">
            <a:extLst>
              <a:ext uri="{FF2B5EF4-FFF2-40B4-BE49-F238E27FC236}">
                <a16:creationId xmlns:a16="http://schemas.microsoft.com/office/drawing/2014/main" id="{A320ACC8-D23F-801E-5B3C-6553C57FF6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6594" y="1978494"/>
            <a:ext cx="2210108" cy="1400370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F038D92-7AC2-3054-FE67-6C94F5B70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441" y="3662527"/>
            <a:ext cx="8183117" cy="2410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7532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A56ADC1-83B9-36BA-9618-E1A6413B3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Verilog input/output port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A4F6938A-14D1-73CA-89FC-992BBE77AF5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A6739E1-4F7D-4A52-BD40-FD1F0A58EA9D}" type="slidenum">
              <a:rPr lang="en-US" altLang="zh-TW" smtClean="0"/>
              <a:pPr>
                <a:defRPr/>
              </a:pPr>
              <a:t>71</a:t>
            </a:fld>
            <a:endParaRPr lang="en-US" altLang="zh-TW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5072684E-E6A9-B751-4B44-FB07B98015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799" y="1368000"/>
            <a:ext cx="3120871" cy="1890105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C82AB010-7713-3CBF-25ED-65E598EB7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75" y="3429000"/>
            <a:ext cx="5372850" cy="2981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50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Gate Level Netlist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RTL</a:t>
            </a:r>
            <a:r>
              <a:rPr lang="zh-TW" altLang="en-US" dirty="0">
                <a:solidFill>
                  <a:schemeClr val="bg1">
                    <a:lumMod val="95000"/>
                  </a:schemeClr>
                </a:solidFill>
              </a:rPr>
              <a:t> </a:t>
            </a:r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code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2039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b="1" dirty="0"/>
              <a:t>Gate Level Netlist</a:t>
            </a:r>
            <a:endParaRPr lang="zh-TW" altLang="en-US" b="1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Logic Synthesis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b="1">
              <a:solidFill>
                <a:schemeClr val="tx1"/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E4752633-F84C-47B2-714F-F4DDC89DB3C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276" r="1385" b="27687"/>
          <a:stretch/>
        </p:blipFill>
        <p:spPr bwMode="auto">
          <a:xfrm>
            <a:off x="3681214" y="4093071"/>
            <a:ext cx="5373381" cy="2639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F710E488-3BAE-9174-7C22-686C5E30E4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BB530563-1BD9-C9C7-F070-DD0F08702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71281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CE5EF64-5E51-14E5-05BB-413FB74DE0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latin typeface="Arial" panose="020B0604020202020204" pitchFamily="34" charset="0"/>
                <a:cs typeface="Arial" panose="020B0604020202020204" pitchFamily="34" charset="0"/>
              </a:rPr>
              <a:t>Logic Synthesis</a:t>
            </a:r>
            <a:endParaRPr lang="zh-TW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圖形 13" descr="文件 外框">
            <a:extLst>
              <a:ext uri="{FF2B5EF4-FFF2-40B4-BE49-F238E27FC236}">
                <a16:creationId xmlns:a16="http://schemas.microsoft.com/office/drawing/2014/main" id="{C77058C4-C00B-E86B-CC31-9F103C458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81214" y="3059934"/>
            <a:ext cx="914400" cy="914400"/>
          </a:xfrm>
          <a:prstGeom prst="rect">
            <a:avLst/>
          </a:prstGeom>
        </p:spPr>
      </p:pic>
      <p:pic>
        <p:nvPicPr>
          <p:cNvPr id="16" name="圖形 15" descr="處理器 外框">
            <a:extLst>
              <a:ext uri="{FF2B5EF4-FFF2-40B4-BE49-F238E27FC236}">
                <a16:creationId xmlns:a16="http://schemas.microsoft.com/office/drawing/2014/main" id="{148CCFD6-9431-E9E3-E3AB-DEE0EC3DC6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81214" y="5495540"/>
            <a:ext cx="914400" cy="914400"/>
          </a:xfrm>
          <a:prstGeom prst="rect">
            <a:avLst/>
          </a:prstGeom>
        </p:spPr>
      </p:pic>
      <p:pic>
        <p:nvPicPr>
          <p:cNvPr id="20" name="圖形 19" descr="藍圖 外框">
            <a:extLst>
              <a:ext uri="{FF2B5EF4-FFF2-40B4-BE49-F238E27FC236}">
                <a16:creationId xmlns:a16="http://schemas.microsoft.com/office/drawing/2014/main" id="{CDDAC3B4-DCBC-6A11-1AAD-848ECA28B08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681214" y="4277737"/>
            <a:ext cx="914400" cy="914400"/>
          </a:xfrm>
          <a:prstGeom prst="rect">
            <a:avLst/>
          </a:prstGeom>
        </p:spPr>
      </p:pic>
      <p:sp>
        <p:nvSpPr>
          <p:cNvPr id="25" name="文字方塊 24">
            <a:extLst>
              <a:ext uri="{FF2B5EF4-FFF2-40B4-BE49-F238E27FC236}">
                <a16:creationId xmlns:a16="http://schemas.microsoft.com/office/drawing/2014/main" id="{97273B73-56CD-8F84-FB76-4D2C88469991}"/>
              </a:ext>
            </a:extLst>
          </p:cNvPr>
          <p:cNvSpPr txBox="1"/>
          <p:nvPr/>
        </p:nvSpPr>
        <p:spPr>
          <a:xfrm>
            <a:off x="2396558" y="2110201"/>
            <a:ext cx="1131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RTL</a:t>
            </a:r>
            <a:r>
              <a:rPr lang="zh-TW" altLang="en-US" dirty="0"/>
              <a:t> </a:t>
            </a:r>
            <a:r>
              <a:rPr lang="en-US" altLang="zh-TW" dirty="0"/>
              <a:t>code</a:t>
            </a:r>
            <a:endParaRPr lang="zh-TW" altLang="en-US" dirty="0"/>
          </a:p>
        </p:txBody>
      </p: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8FEAC3D1-B131-2FA5-C6A7-0667FF101F8B}"/>
              </a:ext>
            </a:extLst>
          </p:cNvPr>
          <p:cNvSpPr txBox="1"/>
          <p:nvPr/>
        </p:nvSpPr>
        <p:spPr>
          <a:xfrm>
            <a:off x="1549018" y="3332468"/>
            <a:ext cx="19398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Gate Level Netlist</a:t>
            </a:r>
            <a:endParaRPr lang="zh-TW" altLang="en-US" dirty="0"/>
          </a:p>
        </p:txBody>
      </p:sp>
      <p:pic>
        <p:nvPicPr>
          <p:cNvPr id="28" name="圖形 27" descr="網頁設計 外框">
            <a:extLst>
              <a:ext uri="{FF2B5EF4-FFF2-40B4-BE49-F238E27FC236}">
                <a16:creationId xmlns:a16="http://schemas.microsoft.com/office/drawing/2014/main" id="{379EFD9E-3FF7-25F0-D66B-6CF57693003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3681214" y="1842131"/>
            <a:ext cx="914400" cy="914400"/>
          </a:xfrm>
          <a:prstGeom prst="rect">
            <a:avLst/>
          </a:prstGeom>
        </p:spPr>
      </p:pic>
      <p:sp>
        <p:nvSpPr>
          <p:cNvPr id="29" name="文字方塊 28">
            <a:extLst>
              <a:ext uri="{FF2B5EF4-FFF2-40B4-BE49-F238E27FC236}">
                <a16:creationId xmlns:a16="http://schemas.microsoft.com/office/drawing/2014/main" id="{EB71432F-2BA6-E01C-01E8-45A2690397DA}"/>
              </a:ext>
            </a:extLst>
          </p:cNvPr>
          <p:cNvSpPr txBox="1"/>
          <p:nvPr/>
        </p:nvSpPr>
        <p:spPr>
          <a:xfrm>
            <a:off x="2602546" y="4550271"/>
            <a:ext cx="8582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Layout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0" name="文字方塊 29">
            <a:extLst>
              <a:ext uri="{FF2B5EF4-FFF2-40B4-BE49-F238E27FC236}">
                <a16:creationId xmlns:a16="http://schemas.microsoft.com/office/drawing/2014/main" id="{DA09F93A-0B87-B1AB-745F-FD2B71C6CD5C}"/>
              </a:ext>
            </a:extLst>
          </p:cNvPr>
          <p:cNvSpPr txBox="1"/>
          <p:nvPr/>
        </p:nvSpPr>
        <p:spPr>
          <a:xfrm>
            <a:off x="2832959" y="5768074"/>
            <a:ext cx="6559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Chip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761884F5-E7EB-511F-6BC1-77C82FF3C0B1}"/>
              </a:ext>
            </a:extLst>
          </p:cNvPr>
          <p:cNvSpPr txBox="1"/>
          <p:nvPr/>
        </p:nvSpPr>
        <p:spPr>
          <a:xfrm>
            <a:off x="6517516" y="2696791"/>
            <a:ext cx="1726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FF0000"/>
                </a:solidFill>
              </a:rPr>
              <a:t>Logic Synthesis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7245633-B7FD-F4EB-0F83-D0D7BA1CE73B}"/>
              </a:ext>
            </a:extLst>
          </p:cNvPr>
          <p:cNvSpPr txBox="1"/>
          <p:nvPr/>
        </p:nvSpPr>
        <p:spPr>
          <a:xfrm>
            <a:off x="6569100" y="409307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APR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33" name="文字方塊 32">
            <a:extLst>
              <a:ext uri="{FF2B5EF4-FFF2-40B4-BE49-F238E27FC236}">
                <a16:creationId xmlns:a16="http://schemas.microsoft.com/office/drawing/2014/main" id="{A4225A81-DEED-D669-8A00-4BB09425A935}"/>
              </a:ext>
            </a:extLst>
          </p:cNvPr>
          <p:cNvSpPr txBox="1"/>
          <p:nvPr/>
        </p:nvSpPr>
        <p:spPr>
          <a:xfrm>
            <a:off x="6517516" y="5304685"/>
            <a:ext cx="102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chemeClr val="bg1">
                    <a:lumMod val="95000"/>
                  </a:schemeClr>
                </a:solidFill>
              </a:rPr>
              <a:t>Tape out</a:t>
            </a:r>
            <a:endParaRPr lang="zh-TW" altLang="en-US" dirty="0">
              <a:solidFill>
                <a:schemeClr val="bg1">
                  <a:lumMod val="95000"/>
                </a:schemeClr>
              </a:solidFill>
            </a:endParaRPr>
          </a:p>
        </p:txBody>
      </p:sp>
      <p:pic>
        <p:nvPicPr>
          <p:cNvPr id="55" name="圖形 54" descr="返回 外框">
            <a:extLst>
              <a:ext uri="{FF2B5EF4-FFF2-40B4-BE49-F238E27FC236}">
                <a16:creationId xmlns:a16="http://schemas.microsoft.com/office/drawing/2014/main" id="{C10AE161-49E5-3DC7-897F-C7ACE9873DB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 rot="16200000" flipH="1">
            <a:off x="5212491" y="2268453"/>
            <a:ext cx="1501805" cy="1364889"/>
          </a:xfrm>
          <a:prstGeom prst="rect">
            <a:avLst/>
          </a:prstGeom>
        </p:spPr>
      </p:pic>
      <p:pic>
        <p:nvPicPr>
          <p:cNvPr id="56" name="圖形 55" descr="返回 外框">
            <a:extLst>
              <a:ext uri="{FF2B5EF4-FFF2-40B4-BE49-F238E27FC236}">
                <a16:creationId xmlns:a16="http://schemas.microsoft.com/office/drawing/2014/main" id="{A955E0D0-BF13-99B7-EAF8-055EABB5AD98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3585592"/>
            <a:ext cx="1501805" cy="1364889"/>
          </a:xfrm>
          <a:prstGeom prst="rect">
            <a:avLst/>
          </a:prstGeom>
        </p:spPr>
      </p:pic>
      <p:pic>
        <p:nvPicPr>
          <p:cNvPr id="57" name="圖形 56" descr="返回 外框">
            <a:extLst>
              <a:ext uri="{FF2B5EF4-FFF2-40B4-BE49-F238E27FC236}">
                <a16:creationId xmlns:a16="http://schemas.microsoft.com/office/drawing/2014/main" id="{52804FD7-B19E-EB41-43A0-6C6D305CFAD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16200000" flipH="1">
            <a:off x="5212492" y="4869584"/>
            <a:ext cx="1501805" cy="1364889"/>
          </a:xfrm>
          <a:prstGeom prst="rect">
            <a:avLst/>
          </a:prstGeom>
        </p:spPr>
      </p:pic>
      <p:sp>
        <p:nvSpPr>
          <p:cNvPr id="58" name="矩形: 圓角 57">
            <a:extLst>
              <a:ext uri="{FF2B5EF4-FFF2-40B4-BE49-F238E27FC236}">
                <a16:creationId xmlns:a16="http://schemas.microsoft.com/office/drawing/2014/main" id="{20C91FC8-6483-49EE-9053-92B40ABEA982}"/>
              </a:ext>
            </a:extLst>
          </p:cNvPr>
          <p:cNvSpPr/>
          <p:nvPr/>
        </p:nvSpPr>
        <p:spPr>
          <a:xfrm>
            <a:off x="1330860" y="1808725"/>
            <a:ext cx="3494637" cy="981288"/>
          </a:xfrm>
          <a:prstGeom prst="round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9" name="矩形: 圓角 58">
            <a:extLst>
              <a:ext uri="{FF2B5EF4-FFF2-40B4-BE49-F238E27FC236}">
                <a16:creationId xmlns:a16="http://schemas.microsoft.com/office/drawing/2014/main" id="{F8059B01-39DF-5E13-A1DD-CF534B40210E}"/>
              </a:ext>
            </a:extLst>
          </p:cNvPr>
          <p:cNvSpPr/>
          <p:nvPr/>
        </p:nvSpPr>
        <p:spPr>
          <a:xfrm>
            <a:off x="1330859" y="3023916"/>
            <a:ext cx="3494637" cy="981288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0" name="矩形: 圓角 59">
            <a:extLst>
              <a:ext uri="{FF2B5EF4-FFF2-40B4-BE49-F238E27FC236}">
                <a16:creationId xmlns:a16="http://schemas.microsoft.com/office/drawing/2014/main" id="{5FE480BB-6D3E-0036-7D14-40C39247C807}"/>
              </a:ext>
            </a:extLst>
          </p:cNvPr>
          <p:cNvSpPr/>
          <p:nvPr/>
        </p:nvSpPr>
        <p:spPr>
          <a:xfrm>
            <a:off x="1330859" y="4244293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1" name="矩形: 圓角 60">
            <a:extLst>
              <a:ext uri="{FF2B5EF4-FFF2-40B4-BE49-F238E27FC236}">
                <a16:creationId xmlns:a16="http://schemas.microsoft.com/office/drawing/2014/main" id="{438AAC6F-631D-BEA2-9A60-9DBDBC0FA54C}"/>
              </a:ext>
            </a:extLst>
          </p:cNvPr>
          <p:cNvSpPr/>
          <p:nvPr/>
        </p:nvSpPr>
        <p:spPr>
          <a:xfrm>
            <a:off x="1330858" y="5462096"/>
            <a:ext cx="3494637" cy="981288"/>
          </a:xfrm>
          <a:prstGeom prst="roundRect">
            <a:avLst/>
          </a:prstGeom>
          <a:noFill/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7B79B91-81A6-5961-27A8-052E3AF3B90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966"/>
          <a:stretch/>
        </p:blipFill>
        <p:spPr bwMode="auto">
          <a:xfrm>
            <a:off x="1189004" y="4198597"/>
            <a:ext cx="6813219" cy="2283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604C989-ECBA-2638-1771-DAA4990D68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TW"/>
              <a:t>Ivan Kuo - VLSI Design Lab</a:t>
            </a:r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05236F58-614A-F84C-2ACA-5DCF07570D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52D0D-9BD5-48E2-ABA2-EE905B2B3795}" type="slidenum">
              <a:rPr lang="zh-TW" altLang="en-US" smtClean="0"/>
              <a:t>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2247595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 佈景主題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佈景主題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541</TotalTime>
  <Words>1968</Words>
  <Application>Microsoft Office PowerPoint</Application>
  <PresentationFormat>如螢幕大小 (4:3)</PresentationFormat>
  <Paragraphs>552</Paragraphs>
  <Slides>71</Slides>
  <Notes>4</Notes>
  <HiddenSlides>0</HiddenSlides>
  <MMClips>0</MMClips>
  <ScaleCrop>false</ScaleCrop>
  <HeadingPairs>
    <vt:vector size="6" baseType="variant">
      <vt:variant>
        <vt:lpstr>使用字型</vt:lpstr>
      </vt:variant>
      <vt:variant>
        <vt:i4>6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71</vt:i4>
      </vt:variant>
    </vt:vector>
  </HeadingPairs>
  <TitlesOfParts>
    <vt:vector size="78" baseType="lpstr">
      <vt:lpstr>Microsoft JhengHei Light</vt:lpstr>
      <vt:lpstr>微軟正黑體</vt:lpstr>
      <vt:lpstr>Aptos</vt:lpstr>
      <vt:lpstr>Arial</vt:lpstr>
      <vt:lpstr>Consolas</vt:lpstr>
      <vt:lpstr>Times New Roman</vt:lpstr>
      <vt:lpstr>Office 佈景主題</vt:lpstr>
      <vt:lpstr>Outline</vt:lpstr>
      <vt:lpstr>Design Flow (Cell Base)</vt:lpstr>
      <vt:lpstr>Outline</vt:lpstr>
      <vt:lpstr>Chip</vt:lpstr>
      <vt:lpstr>Tape-out</vt:lpstr>
      <vt:lpstr>Layout</vt:lpstr>
      <vt:lpstr>APR</vt:lpstr>
      <vt:lpstr>Gate Level Netlist</vt:lpstr>
      <vt:lpstr>Logic Synthesis</vt:lpstr>
      <vt:lpstr>RTL code</vt:lpstr>
      <vt:lpstr>Design Flow</vt:lpstr>
      <vt:lpstr>1. Design Your Circuit by code</vt:lpstr>
      <vt:lpstr>2. Pre-Simulation</vt:lpstr>
      <vt:lpstr>3. Logic Synthesis</vt:lpstr>
      <vt:lpstr>4. Post-Simulation</vt:lpstr>
      <vt:lpstr>MobaXtrem &amp; 工作站環境</vt:lpstr>
      <vt:lpstr>X Tools</vt:lpstr>
      <vt:lpstr>SSH</vt:lpstr>
      <vt:lpstr>Login</vt:lpstr>
      <vt:lpstr>Security</vt:lpstr>
      <vt:lpstr>登入成功畫面</vt:lpstr>
      <vt:lpstr>常用指令</vt:lpstr>
      <vt:lpstr>編輯檔案</vt:lpstr>
      <vt:lpstr>儲存檔案</vt:lpstr>
      <vt:lpstr>關閉連線</vt:lpstr>
      <vt:lpstr>1. Design Your Circuit by code</vt:lpstr>
      <vt:lpstr>2. Pre-Simulation</vt:lpstr>
      <vt:lpstr>VCS simulation &amp; nWave</vt:lpstr>
      <vt:lpstr>VCS Simulation</vt:lpstr>
      <vt:lpstr>VCS Pre-Simulation</vt:lpstr>
      <vt:lpstr>VCS Pre-Simulation</vt:lpstr>
      <vt:lpstr>nWave – Select File</vt:lpstr>
      <vt:lpstr>nWave – Select Signal</vt:lpstr>
      <vt:lpstr>nWave - 常用操作</vt:lpstr>
      <vt:lpstr>nWave - Reload</vt:lpstr>
      <vt:lpstr>3. Logic Synthesis</vt:lpstr>
      <vt:lpstr>Design Compiler</vt:lpstr>
      <vt:lpstr>Logic Synthesis</vt:lpstr>
      <vt:lpstr>所需檔案</vt:lpstr>
      <vt:lpstr>腳本說明</vt:lpstr>
      <vt:lpstr>腳本說明</vt:lpstr>
      <vt:lpstr>Static Timing Analysis</vt:lpstr>
      <vt:lpstr>腳本說明</vt:lpstr>
      <vt:lpstr>腳本說明</vt:lpstr>
      <vt:lpstr>腳本說明</vt:lpstr>
      <vt:lpstr>腳本說明</vt:lpstr>
      <vt:lpstr>使用Design Compiler合成</vt:lpstr>
      <vt:lpstr>Report Timing</vt:lpstr>
      <vt:lpstr>Report Area</vt:lpstr>
      <vt:lpstr>Report Power</vt:lpstr>
      <vt:lpstr>VCS Post-Simulation</vt:lpstr>
      <vt:lpstr>VCS Post-Simulation - TB</vt:lpstr>
      <vt:lpstr>4. Post-Simulation</vt:lpstr>
      <vt:lpstr>1. Design Your Circuit by code</vt:lpstr>
      <vt:lpstr>2. Pre-Simulation</vt:lpstr>
      <vt:lpstr>3. Logic Synthesis</vt:lpstr>
      <vt:lpstr>4. Post-Simulation</vt:lpstr>
      <vt:lpstr>HDL Homework1說明</vt:lpstr>
      <vt:lpstr>Outline</vt:lpstr>
      <vt:lpstr>繳交檔案</vt:lpstr>
      <vt:lpstr>繳交檔案</vt:lpstr>
      <vt:lpstr>繳交檔案</vt:lpstr>
      <vt:lpstr>繳交檔案</vt:lpstr>
      <vt:lpstr>繳交檔案</vt:lpstr>
      <vt:lpstr>繳交檔案</vt:lpstr>
      <vt:lpstr>數據表格</vt:lpstr>
      <vt:lpstr>目錄建立方式建議</vt:lpstr>
      <vt:lpstr>Verilog input/output port</vt:lpstr>
      <vt:lpstr>Verilog input/output port</vt:lpstr>
      <vt:lpstr>Verilog input/output port</vt:lpstr>
      <vt:lpstr>Verilog input/output port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Ivan Kuo</dc:creator>
  <cp:lastModifiedBy>M123040033</cp:lastModifiedBy>
  <cp:revision>58</cp:revision>
  <dcterms:created xsi:type="dcterms:W3CDTF">2024-09-20T05:33:17Z</dcterms:created>
  <dcterms:modified xsi:type="dcterms:W3CDTF">2024-09-24T07:26:58Z</dcterms:modified>
</cp:coreProperties>
</file>